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4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E3FE118-ED13-46BA-B59D-7F3AE0ED81B0}" type="datetimeFigureOut">
              <a:rPr lang="ru-RU" smtClean="0"/>
              <a:pPr/>
              <a:t>15.03.2017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11AE5B-6E9F-441A-8E90-3B8CAC4DC4BF}"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E3FE118-ED13-46BA-B59D-7F3AE0ED81B0}" type="datetimeFigureOut">
              <a:rPr lang="ru-RU" smtClean="0"/>
              <a:pPr/>
              <a:t>15.03.2017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11AE5B-6E9F-441A-8E90-3B8CAC4DC4BF}"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E3FE118-ED13-46BA-B59D-7F3AE0ED81B0}" type="datetimeFigureOut">
              <a:rPr lang="ru-RU" smtClean="0"/>
              <a:pPr/>
              <a:t>15.03.2017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11AE5B-6E9F-441A-8E90-3B8CAC4DC4BF}"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3FE118-ED13-46BA-B59D-7F3AE0ED81B0}" type="datetimeFigureOut">
              <a:rPr lang="ru-RU" smtClean="0"/>
              <a:pPr/>
              <a:t>15.03.2017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11AE5B-6E9F-441A-8E90-3B8CAC4DC4BF}"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E3FE118-ED13-46BA-B59D-7F3AE0ED81B0}" type="datetimeFigureOut">
              <a:rPr lang="ru-RU" smtClean="0"/>
              <a:pPr/>
              <a:t>15.03.2017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11AE5B-6E9F-441A-8E90-3B8CAC4DC4BF}"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E3FE118-ED13-46BA-B59D-7F3AE0ED81B0}" type="datetimeFigureOut">
              <a:rPr lang="ru-RU" smtClean="0"/>
              <a:pPr/>
              <a:t>15.03.2017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811AE5B-6E9F-441A-8E90-3B8CAC4DC4BF}"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E3FE118-ED13-46BA-B59D-7F3AE0ED81B0}" type="datetimeFigureOut">
              <a:rPr lang="ru-RU" smtClean="0"/>
              <a:pPr/>
              <a:t>15.03.2017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811AE5B-6E9F-441A-8E90-3B8CAC4DC4BF}"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E3FE118-ED13-46BA-B59D-7F3AE0ED81B0}" type="datetimeFigureOut">
              <a:rPr lang="ru-RU" smtClean="0"/>
              <a:pPr/>
              <a:t>15.03.2017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811AE5B-6E9F-441A-8E90-3B8CAC4DC4BF}"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FE118-ED13-46BA-B59D-7F3AE0ED81B0}" type="datetimeFigureOut">
              <a:rPr lang="ru-RU" smtClean="0"/>
              <a:pPr/>
              <a:t>15.03.2017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811AE5B-6E9F-441A-8E90-3B8CAC4DC4BF}"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E3FE118-ED13-46BA-B59D-7F3AE0ED81B0}" type="datetimeFigureOut">
              <a:rPr lang="ru-RU" smtClean="0"/>
              <a:pPr/>
              <a:t>15.03.2017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811AE5B-6E9F-441A-8E90-3B8CAC4DC4BF}"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E3FE118-ED13-46BA-B59D-7F3AE0ED81B0}" type="datetimeFigureOut">
              <a:rPr lang="ru-RU" smtClean="0"/>
              <a:pPr/>
              <a:t>15.03.2017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811AE5B-6E9F-441A-8E90-3B8CAC4DC4BF}"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E3FE118-ED13-46BA-B59D-7F3AE0ED81B0}" type="datetimeFigureOut">
              <a:rPr lang="ru-RU" smtClean="0"/>
              <a:pPr/>
              <a:t>15.03.2017</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811AE5B-6E9F-441A-8E90-3B8CAC4DC4B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pandia.ru/text/category/abazhur/" TargetMode="External"/><Relationship Id="rId2" Type="http://schemas.openxmlformats.org/officeDocument/2006/relationships/hyperlink" Target="http://pandia.ru/text/categ/wiki/001/44.php"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73795" y="2924945"/>
            <a:ext cx="5637010" cy="3009720"/>
          </a:xfrm>
        </p:spPr>
        <p:txBody>
          <a:bodyPr>
            <a:normAutofit fontScale="25000" lnSpcReduction="20000"/>
          </a:bodyPr>
          <a:lstStyle/>
          <a:p>
            <a:pPr algn="ctr">
              <a:lnSpc>
                <a:spcPct val="115000"/>
              </a:lnSpc>
              <a:spcAft>
                <a:spcPts val="1000"/>
              </a:spcAft>
            </a:pPr>
            <a:r>
              <a:rPr lang="ru-RU" sz="5600" dirty="0">
                <a:solidFill>
                  <a:srgbClr val="000000"/>
                </a:solidFill>
                <a:latin typeface="Times New Roman"/>
                <a:ea typeface="Calibri"/>
                <a:cs typeface="Times New Roman"/>
              </a:rPr>
              <a:t>Тема работы: </a:t>
            </a:r>
            <a:r>
              <a:rPr lang="ru-RU" sz="5600" b="1" u="sng" dirty="0">
                <a:solidFill>
                  <a:srgbClr val="000000"/>
                </a:solidFill>
                <a:latin typeface="Times New Roman"/>
                <a:ea typeface="Calibri"/>
                <a:cs typeface="Times New Roman"/>
              </a:rPr>
              <a:t>«Роспись ткани».</a:t>
            </a:r>
            <a:endParaRPr lang="ru-RU" sz="5600" dirty="0">
              <a:latin typeface="Calibri"/>
              <a:ea typeface="Calibri"/>
              <a:cs typeface="Times New Roman"/>
            </a:endParaRPr>
          </a:p>
          <a:p>
            <a:pPr algn="ctr">
              <a:lnSpc>
                <a:spcPct val="115000"/>
              </a:lnSpc>
              <a:spcAft>
                <a:spcPts val="1000"/>
              </a:spcAft>
            </a:pPr>
            <a:r>
              <a:rPr lang="ru-RU" sz="5600" b="1" dirty="0">
                <a:solidFill>
                  <a:srgbClr val="000000"/>
                </a:solidFill>
                <a:latin typeface="Times New Roman"/>
                <a:ea typeface="Calibri"/>
                <a:cs typeface="Times New Roman"/>
              </a:rPr>
              <a:t> </a:t>
            </a:r>
            <a:endParaRPr lang="ru-RU" sz="5600" dirty="0">
              <a:latin typeface="Calibri"/>
              <a:ea typeface="Calibri"/>
              <a:cs typeface="Times New Roman"/>
            </a:endParaRPr>
          </a:p>
          <a:p>
            <a:pPr algn="ctr">
              <a:lnSpc>
                <a:spcPct val="115000"/>
              </a:lnSpc>
              <a:spcAft>
                <a:spcPts val="1000"/>
              </a:spcAft>
            </a:pPr>
            <a:r>
              <a:rPr lang="ru-RU" sz="5600" b="1" dirty="0">
                <a:solidFill>
                  <a:srgbClr val="000000"/>
                </a:solidFill>
                <a:latin typeface="Times New Roman"/>
                <a:ea typeface="Calibri"/>
                <a:cs typeface="Times New Roman"/>
              </a:rPr>
              <a:t> </a:t>
            </a:r>
            <a:endParaRPr lang="ru-RU" sz="5600" dirty="0">
              <a:latin typeface="Calibri"/>
              <a:ea typeface="Calibri"/>
              <a:cs typeface="Times New Roman"/>
            </a:endParaRPr>
          </a:p>
          <a:p>
            <a:pPr algn="ctr">
              <a:lnSpc>
                <a:spcPct val="115000"/>
              </a:lnSpc>
              <a:spcAft>
                <a:spcPts val="1000"/>
              </a:spcAft>
            </a:pPr>
            <a:r>
              <a:rPr lang="ru-RU" sz="5600" b="1" dirty="0">
                <a:solidFill>
                  <a:srgbClr val="000000"/>
                </a:solidFill>
                <a:latin typeface="Times New Roman"/>
                <a:ea typeface="Calibri"/>
                <a:cs typeface="Times New Roman"/>
              </a:rPr>
              <a:t> </a:t>
            </a:r>
            <a:endParaRPr lang="ru-RU" sz="5600" dirty="0">
              <a:latin typeface="Calibri"/>
              <a:ea typeface="Calibri"/>
              <a:cs typeface="Times New Roman"/>
            </a:endParaRPr>
          </a:p>
          <a:p>
            <a:pPr algn="r">
              <a:lnSpc>
                <a:spcPct val="115000"/>
              </a:lnSpc>
              <a:spcAft>
                <a:spcPts val="1000"/>
              </a:spcAft>
            </a:pPr>
            <a:r>
              <a:rPr lang="ru-RU" sz="5600" dirty="0">
                <a:solidFill>
                  <a:srgbClr val="000000"/>
                </a:solidFill>
                <a:latin typeface="Times New Roman"/>
                <a:ea typeface="Calibri"/>
                <a:cs typeface="Times New Roman"/>
              </a:rPr>
              <a:t>Выполнил: </a:t>
            </a:r>
            <a:r>
              <a:rPr lang="ru-RU" sz="5600" u="sng" dirty="0">
                <a:solidFill>
                  <a:srgbClr val="000000"/>
                </a:solidFill>
                <a:latin typeface="Times New Roman"/>
                <a:ea typeface="Calibri"/>
                <a:cs typeface="Times New Roman"/>
              </a:rPr>
              <a:t>Сорокин Данил                                                                                                  подготовительная группа                                                                                                              </a:t>
            </a:r>
            <a:r>
              <a:rPr lang="ru-RU" sz="5600" dirty="0">
                <a:solidFill>
                  <a:srgbClr val="000000"/>
                </a:solidFill>
                <a:latin typeface="Times New Roman"/>
                <a:ea typeface="Calibri"/>
                <a:cs typeface="Times New Roman"/>
              </a:rPr>
              <a:t>(Фамилия, имя воспитанника группа)</a:t>
            </a:r>
            <a:endParaRPr lang="ru-RU" sz="5600" dirty="0">
              <a:latin typeface="Calibri"/>
              <a:ea typeface="Calibri"/>
              <a:cs typeface="Times New Roman"/>
            </a:endParaRPr>
          </a:p>
          <a:p>
            <a:pPr algn="r">
              <a:lnSpc>
                <a:spcPct val="115000"/>
              </a:lnSpc>
              <a:spcAft>
                <a:spcPts val="1000"/>
              </a:spcAft>
            </a:pPr>
            <a:r>
              <a:rPr lang="ru-RU" sz="5600" dirty="0">
                <a:solidFill>
                  <a:srgbClr val="000000"/>
                </a:solidFill>
                <a:latin typeface="Times New Roman"/>
                <a:ea typeface="Calibri"/>
                <a:cs typeface="Times New Roman"/>
              </a:rPr>
              <a:t>Куратор: </a:t>
            </a:r>
            <a:r>
              <a:rPr lang="ru-RU" sz="5600" u="sng" dirty="0">
                <a:solidFill>
                  <a:srgbClr val="000000"/>
                </a:solidFill>
                <a:latin typeface="Times New Roman"/>
                <a:ea typeface="Calibri"/>
                <a:cs typeface="Times New Roman"/>
              </a:rPr>
              <a:t>Тюлькина Наталья Владимировна                                                                                воспитатель МДОУ детский сад « Колокольчик»                                                                               </a:t>
            </a:r>
            <a:r>
              <a:rPr lang="ru-RU" sz="5600" dirty="0">
                <a:solidFill>
                  <a:srgbClr val="000000"/>
                </a:solidFill>
                <a:latin typeface="Times New Roman"/>
                <a:ea typeface="Calibri"/>
                <a:cs typeface="Times New Roman"/>
              </a:rPr>
              <a:t>( фамилия, имя, отчество, должность, .место работы)</a:t>
            </a:r>
            <a:endParaRPr lang="ru-RU" sz="5600" dirty="0">
              <a:latin typeface="Calibri"/>
              <a:ea typeface="Calibri"/>
              <a:cs typeface="Times New Roman"/>
            </a:endParaRPr>
          </a:p>
          <a:p>
            <a:pPr algn="r">
              <a:lnSpc>
                <a:spcPct val="115000"/>
              </a:lnSpc>
              <a:spcAft>
                <a:spcPts val="1000"/>
              </a:spcAft>
            </a:pPr>
            <a:r>
              <a:rPr lang="ru-RU" sz="1200" dirty="0">
                <a:solidFill>
                  <a:srgbClr val="000000"/>
                </a:solidFill>
                <a:latin typeface="Times New Roman"/>
                <a:ea typeface="Calibri"/>
                <a:cs typeface="Times New Roman"/>
              </a:rPr>
              <a:t> </a:t>
            </a:r>
            <a:endParaRPr lang="ru-RU" sz="1800" dirty="0">
              <a:latin typeface="Calibri"/>
              <a:ea typeface="Calibri"/>
              <a:cs typeface="Times New Roman"/>
            </a:endParaRPr>
          </a:p>
          <a:p>
            <a:pPr algn="r">
              <a:lnSpc>
                <a:spcPct val="115000"/>
              </a:lnSpc>
              <a:spcAft>
                <a:spcPts val="1000"/>
              </a:spcAft>
            </a:pPr>
            <a:r>
              <a:rPr lang="ru-RU" sz="1200" dirty="0">
                <a:solidFill>
                  <a:srgbClr val="000000"/>
                </a:solidFill>
                <a:latin typeface="Times New Roman"/>
                <a:ea typeface="Calibri"/>
                <a:cs typeface="Times New Roman"/>
              </a:rPr>
              <a:t> </a:t>
            </a:r>
            <a:endParaRPr lang="ru-RU" sz="1800" dirty="0">
              <a:latin typeface="Calibri"/>
              <a:ea typeface="Calibri"/>
              <a:cs typeface="Times New Roman"/>
            </a:endParaRPr>
          </a:p>
          <a:p>
            <a:pPr algn="ctr">
              <a:lnSpc>
                <a:spcPct val="115000"/>
              </a:lnSpc>
              <a:spcAft>
                <a:spcPts val="1000"/>
              </a:spcAft>
            </a:pPr>
            <a:r>
              <a:rPr lang="ru-RU" sz="1200" dirty="0">
                <a:solidFill>
                  <a:srgbClr val="000000"/>
                </a:solidFill>
                <a:latin typeface="Times New Roman"/>
                <a:ea typeface="Calibri"/>
                <a:cs typeface="Times New Roman"/>
              </a:rPr>
              <a:t> </a:t>
            </a:r>
            <a:endParaRPr lang="ru-RU" sz="1800" dirty="0">
              <a:latin typeface="Calibri"/>
              <a:ea typeface="Calibri"/>
              <a:cs typeface="Times New Roman"/>
            </a:endParaRPr>
          </a:p>
          <a:p>
            <a:endParaRPr lang="ru-RU" dirty="0"/>
          </a:p>
        </p:txBody>
      </p:sp>
      <p:sp>
        <p:nvSpPr>
          <p:cNvPr id="2" name="Заголовок 1"/>
          <p:cNvSpPr>
            <a:spLocks noGrp="1"/>
          </p:cNvSpPr>
          <p:nvPr>
            <p:ph type="ctrTitle"/>
          </p:nvPr>
        </p:nvSpPr>
        <p:spPr>
          <a:xfrm>
            <a:off x="817581" y="836713"/>
            <a:ext cx="7175351" cy="1440159"/>
          </a:xfrm>
        </p:spPr>
        <p:txBody>
          <a:bodyPr/>
          <a:lstStyle/>
          <a:p>
            <a:pPr marL="182880" indent="0" algn="ctr">
              <a:buNone/>
            </a:pPr>
            <a:r>
              <a:rPr lang="ru-RU" sz="1600" b="0" dirty="0" smtClean="0">
                <a:effectLst/>
                <a:latin typeface="Times New Roman" pitchFamily="18" charset="0"/>
                <a:cs typeface="Times New Roman" pitchFamily="18" charset="0"/>
              </a:rPr>
              <a:t>Муниципальный </a:t>
            </a:r>
            <a:r>
              <a:rPr lang="ru-RU" sz="1600" b="0" dirty="0">
                <a:effectLst/>
                <a:latin typeface="Times New Roman" pitchFamily="18" charset="0"/>
                <a:cs typeface="Times New Roman" pitchFamily="18" charset="0"/>
              </a:rPr>
              <a:t>фестиваль                                                                                                исследовательских, творческих и проектных работ среди воспитанников дошкольных образовательных учреждений </a:t>
            </a:r>
            <a:r>
              <a:rPr lang="ru-RU" sz="1600" b="0" dirty="0" smtClean="0">
                <a:effectLst/>
                <a:latin typeface="Times New Roman" pitchFamily="18" charset="0"/>
                <a:cs typeface="Times New Roman" pitchFamily="18" charset="0"/>
              </a:rPr>
              <a:t/>
            </a:r>
            <a:br>
              <a:rPr lang="ru-RU" sz="1600" b="0" dirty="0" smtClean="0">
                <a:effectLst/>
                <a:latin typeface="Times New Roman" pitchFamily="18" charset="0"/>
                <a:cs typeface="Times New Roman" pitchFamily="18" charset="0"/>
              </a:rPr>
            </a:br>
            <a:r>
              <a:rPr lang="ru-RU" sz="1600" b="0" dirty="0" err="1" smtClean="0">
                <a:effectLst/>
                <a:latin typeface="Times New Roman" pitchFamily="18" charset="0"/>
                <a:cs typeface="Times New Roman" pitchFamily="18" charset="0"/>
              </a:rPr>
              <a:t>Фировского</a:t>
            </a:r>
            <a:r>
              <a:rPr lang="ru-RU" sz="1600" b="0" dirty="0" smtClean="0">
                <a:effectLst/>
                <a:latin typeface="Times New Roman" pitchFamily="18" charset="0"/>
                <a:cs typeface="Times New Roman" pitchFamily="18" charset="0"/>
              </a:rPr>
              <a:t> </a:t>
            </a:r>
            <a:r>
              <a:rPr lang="ru-RU" sz="1600" b="0" dirty="0">
                <a:effectLst/>
                <a:latin typeface="Times New Roman" pitchFamily="18" charset="0"/>
                <a:cs typeface="Times New Roman" pitchFamily="18" charset="0"/>
              </a:rPr>
              <a:t>района                                                   </a:t>
            </a:r>
            <a:r>
              <a:rPr lang="ru-RU" sz="1600" b="0" dirty="0" smtClean="0">
                <a:effectLst/>
                <a:latin typeface="Times New Roman" pitchFamily="18" charset="0"/>
                <a:cs typeface="Times New Roman" pitchFamily="18" charset="0"/>
              </a:rPr>
              <a:t/>
            </a:r>
            <a:br>
              <a:rPr lang="ru-RU" sz="1600" b="0" dirty="0" smtClean="0">
                <a:effectLst/>
                <a:latin typeface="Times New Roman" pitchFamily="18" charset="0"/>
                <a:cs typeface="Times New Roman" pitchFamily="18" charset="0"/>
              </a:rPr>
            </a:br>
            <a:r>
              <a:rPr lang="ru-RU" sz="1600" b="0" dirty="0" smtClean="0">
                <a:effectLst/>
                <a:latin typeface="Times New Roman" pitchFamily="18" charset="0"/>
                <a:cs typeface="Times New Roman" pitchFamily="18" charset="0"/>
              </a:rPr>
              <a:t>   </a:t>
            </a:r>
            <a:r>
              <a:rPr lang="ru-RU" sz="1600" b="0" dirty="0">
                <a:effectLst/>
                <a:latin typeface="Times New Roman" pitchFamily="18" charset="0"/>
                <a:cs typeface="Times New Roman" pitchFamily="18" charset="0"/>
              </a:rPr>
              <a:t>« Мечтай! Исследуй! Размышляй!</a:t>
            </a:r>
            <a:br>
              <a:rPr lang="ru-RU" sz="1600" b="0" dirty="0">
                <a:effectLst/>
                <a:latin typeface="Times New Roman" pitchFamily="18" charset="0"/>
                <a:cs typeface="Times New Roman" pitchFamily="18" charset="0"/>
              </a:rPr>
            </a:br>
            <a:endParaRPr lang="ru-RU" sz="1600" b="0" dirty="0">
              <a:latin typeface="Times New Roman" pitchFamily="18" charset="0"/>
              <a:cs typeface="Times New Roman" pitchFamily="18" charset="0"/>
            </a:endParaRPr>
          </a:p>
        </p:txBody>
      </p:sp>
    </p:spTree>
    <p:extLst>
      <p:ext uri="{BB962C8B-B14F-4D97-AF65-F5344CB8AC3E}">
        <p14:creationId xmlns:p14="http://schemas.microsoft.com/office/powerpoint/2010/main" val="99623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800" y="4372168"/>
            <a:ext cx="3672408" cy="1143000"/>
          </a:xfrm>
        </p:spPr>
        <p:txBody>
          <a:bodyPr/>
          <a:lstStyle/>
          <a:p>
            <a:pPr algn="l"/>
            <a:endParaRPr lang="ru-RU" sz="1600" dirty="0"/>
          </a:p>
        </p:txBody>
      </p:sp>
      <p:sp>
        <p:nvSpPr>
          <p:cNvPr id="3" name="Объект 2"/>
          <p:cNvSpPr>
            <a:spLocks noGrp="1"/>
          </p:cNvSpPr>
          <p:nvPr>
            <p:ph sz="quarter" idx="13"/>
          </p:nvPr>
        </p:nvSpPr>
        <p:spPr>
          <a:xfrm>
            <a:off x="1143000" y="731520"/>
            <a:ext cx="6400800" cy="2481456"/>
          </a:xfrm>
        </p:spPr>
        <p:txBody>
          <a:bodyPr>
            <a:normAutofit fontScale="92500" lnSpcReduction="10000"/>
          </a:bodyPr>
          <a:lstStyle/>
          <a:p>
            <a:pPr algn="ctr">
              <a:lnSpc>
                <a:spcPct val="115000"/>
              </a:lnSpc>
              <a:spcAft>
                <a:spcPts val="1000"/>
              </a:spcAft>
            </a:pPr>
            <a:r>
              <a:rPr lang="ru-RU" sz="2400" b="1" dirty="0">
                <a:solidFill>
                  <a:srgbClr val="000000"/>
                </a:solidFill>
                <a:latin typeface="Times New Roman"/>
                <a:ea typeface="Calibri"/>
                <a:cs typeface="Times New Roman"/>
              </a:rPr>
              <a:t>Роспись ткани</a:t>
            </a:r>
            <a:endParaRPr lang="ru-RU" sz="1800" dirty="0">
              <a:latin typeface="Calibri"/>
              <a:ea typeface="Calibri"/>
              <a:cs typeface="Times New Roman"/>
            </a:endParaRPr>
          </a:p>
          <a:p>
            <a:r>
              <a:rPr lang="ru-RU" sz="2400" i="1" dirty="0">
                <a:solidFill>
                  <a:srgbClr val="000000"/>
                </a:solidFill>
                <a:latin typeface="Times New Roman"/>
                <a:ea typeface="Calibri"/>
              </a:rPr>
              <a:t>Роспись при помощи губки.                                                                                                                                      </a:t>
            </a:r>
            <a:r>
              <a:rPr lang="ru-RU" sz="2400" dirty="0">
                <a:solidFill>
                  <a:srgbClr val="000000"/>
                </a:solidFill>
                <a:latin typeface="Times New Roman"/>
                <a:ea typeface="Calibri"/>
              </a:rPr>
              <a:t>Натягиваем ткань на пяльцы и увлажняем её. На палитре смешиваем краски, какие нам нужно. В воде немного смачиваем губки и </a:t>
            </a:r>
            <a:r>
              <a:rPr lang="ru-RU" sz="2400" dirty="0" err="1">
                <a:solidFill>
                  <a:srgbClr val="000000"/>
                </a:solidFill>
                <a:latin typeface="Times New Roman"/>
                <a:ea typeface="Calibri"/>
              </a:rPr>
              <a:t>промакиваем</a:t>
            </a:r>
            <a:r>
              <a:rPr lang="ru-RU" sz="2400" dirty="0">
                <a:solidFill>
                  <a:srgbClr val="000000"/>
                </a:solidFill>
                <a:latin typeface="Times New Roman"/>
                <a:ea typeface="Calibri"/>
              </a:rPr>
              <a:t> в краску. Губкой растираем краску по ткани или делаем отдельные </a:t>
            </a:r>
            <a:r>
              <a:rPr lang="ru-RU" sz="2400" dirty="0" smtClean="0">
                <a:solidFill>
                  <a:srgbClr val="000000"/>
                </a:solidFill>
                <a:latin typeface="Times New Roman"/>
                <a:ea typeface="Calibri"/>
              </a:rPr>
              <a:t>пятна.</a:t>
            </a:r>
            <a:endParaRPr lang="ru-RU" dirty="0"/>
          </a:p>
        </p:txBody>
      </p:sp>
      <p:pic>
        <p:nvPicPr>
          <p:cNvPr id="4" name="Рисунок 3" descr="C:\Users\Ирина\Desktop\Новая папка (Т,Н,В)\DSCN5056.jpg"/>
          <p:cNvPicPr/>
          <p:nvPr/>
        </p:nvPicPr>
        <p:blipFill>
          <a:blip r:embed="rId2" cstate="print"/>
          <a:srcRect/>
          <a:stretch>
            <a:fillRect/>
          </a:stretch>
        </p:blipFill>
        <p:spPr bwMode="auto">
          <a:xfrm>
            <a:off x="2627784" y="3501008"/>
            <a:ext cx="3888431" cy="2476485"/>
          </a:xfrm>
          <a:prstGeom prst="rect">
            <a:avLst/>
          </a:prstGeom>
          <a:ln>
            <a:noFill/>
          </a:ln>
          <a:effectLst>
            <a:softEdge rad="112500"/>
          </a:effectLst>
        </p:spPr>
      </p:pic>
    </p:spTree>
    <p:extLst>
      <p:ext uri="{BB962C8B-B14F-4D97-AF65-F5344CB8AC3E}">
        <p14:creationId xmlns:p14="http://schemas.microsoft.com/office/powerpoint/2010/main" val="2993591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1143000" y="548680"/>
            <a:ext cx="3346704" cy="1152128"/>
          </a:xfrm>
        </p:spPr>
        <p:txBody>
          <a:bodyPr/>
          <a:lstStyle/>
          <a:p>
            <a:pPr algn="l"/>
            <a:r>
              <a:rPr lang="ru-RU" sz="1400" i="1" dirty="0">
                <a:solidFill>
                  <a:srgbClr val="000000"/>
                </a:solidFill>
                <a:latin typeface="Times New Roman"/>
                <a:ea typeface="Calibri"/>
                <a:cs typeface="Times New Roman"/>
              </a:rPr>
              <a:t> </a:t>
            </a:r>
            <a:r>
              <a:rPr lang="ru-RU" sz="1400" b="0" i="1" dirty="0">
                <a:solidFill>
                  <a:srgbClr val="000000"/>
                </a:solidFill>
                <a:latin typeface="Times New Roman"/>
                <a:ea typeface="Calibri"/>
                <a:cs typeface="Times New Roman"/>
              </a:rPr>
              <a:t>Роспись веточек и тонких линий. </a:t>
            </a:r>
            <a:r>
              <a:rPr lang="ru-RU" sz="1400" b="0" dirty="0">
                <a:solidFill>
                  <a:srgbClr val="000000"/>
                </a:solidFill>
                <a:latin typeface="Times New Roman"/>
                <a:ea typeface="Calibri"/>
                <a:cs typeface="Times New Roman"/>
              </a:rPr>
              <a:t>                                                                                                            Веточки рисуем почти сухой </a:t>
            </a:r>
            <a:r>
              <a:rPr lang="ru-RU" sz="1400" b="0" dirty="0" smtClean="0">
                <a:solidFill>
                  <a:srgbClr val="000000"/>
                </a:solidFill>
                <a:latin typeface="Times New Roman"/>
                <a:ea typeface="Calibri"/>
                <a:cs typeface="Times New Roman"/>
              </a:rPr>
              <a:t>кистью                    </a:t>
            </a:r>
            <a:r>
              <a:rPr lang="ru-RU" sz="1400" b="0" dirty="0">
                <a:solidFill>
                  <a:srgbClr val="000000"/>
                </a:solidFill>
                <a:latin typeface="Times New Roman"/>
                <a:ea typeface="Calibri"/>
                <a:cs typeface="Times New Roman"/>
              </a:rPr>
              <a:t>( фломастером, маркером) слегка касаясь ткани, чтобы краска не поплыла. </a:t>
            </a:r>
            <a:r>
              <a:rPr lang="ru-RU" sz="1400" b="0" dirty="0" smtClean="0">
                <a:solidFill>
                  <a:srgbClr val="000000"/>
                </a:solidFill>
                <a:latin typeface="Times New Roman"/>
                <a:ea typeface="Calibri"/>
                <a:cs typeface="Times New Roman"/>
              </a:rPr>
              <a:t> </a:t>
            </a:r>
            <a:endParaRPr lang="ru-RU" sz="1400" b="0" dirty="0"/>
          </a:p>
        </p:txBody>
      </p:sp>
      <p:sp>
        <p:nvSpPr>
          <p:cNvPr id="4" name="Текст 3"/>
          <p:cNvSpPr>
            <a:spLocks noGrp="1"/>
          </p:cNvSpPr>
          <p:nvPr>
            <p:ph type="body" sz="quarter" idx="3"/>
          </p:nvPr>
        </p:nvSpPr>
        <p:spPr>
          <a:xfrm>
            <a:off x="4647302" y="404664"/>
            <a:ext cx="3346704" cy="1080120"/>
          </a:xfrm>
        </p:spPr>
        <p:txBody>
          <a:bodyPr/>
          <a:lstStyle/>
          <a:p>
            <a:pPr>
              <a:lnSpc>
                <a:spcPct val="115000"/>
              </a:lnSpc>
              <a:spcAft>
                <a:spcPts val="1000"/>
              </a:spcAft>
            </a:pPr>
            <a:r>
              <a:rPr lang="ru-RU" sz="1400" b="0" dirty="0">
                <a:solidFill>
                  <a:srgbClr val="000000"/>
                </a:solidFill>
                <a:latin typeface="Times New Roman"/>
                <a:ea typeface="Calibri"/>
                <a:cs typeface="Times New Roman"/>
              </a:rPr>
              <a:t>Потом снова закрепляем рисунок феном или утюгом.</a:t>
            </a:r>
            <a:endParaRPr lang="ru-RU" sz="1400" b="0" dirty="0">
              <a:latin typeface="Calibri"/>
              <a:ea typeface="Calibri"/>
              <a:cs typeface="Times New Roman"/>
            </a:endParaRPr>
          </a:p>
          <a:p>
            <a:endParaRPr lang="ru-RU" sz="1400" dirty="0"/>
          </a:p>
        </p:txBody>
      </p:sp>
      <p:sp>
        <p:nvSpPr>
          <p:cNvPr id="6" name="Заголовок 5"/>
          <p:cNvSpPr>
            <a:spLocks noGrp="1"/>
          </p:cNvSpPr>
          <p:nvPr>
            <p:ph type="title"/>
          </p:nvPr>
        </p:nvSpPr>
        <p:spPr>
          <a:xfrm>
            <a:off x="1793289" y="4372168"/>
            <a:ext cx="6512511" cy="1505104"/>
          </a:xfrm>
        </p:spPr>
        <p:txBody>
          <a:bodyPr/>
          <a:lstStyle/>
          <a:p>
            <a:pPr algn="l"/>
            <a:r>
              <a:rPr lang="ru-RU" sz="1600" b="0" i="1" dirty="0">
                <a:solidFill>
                  <a:srgbClr val="000000"/>
                </a:solidFill>
                <a:effectLst/>
                <a:latin typeface="Times New Roman"/>
                <a:ea typeface="Calibri"/>
              </a:rPr>
              <a:t>Роспись по мраморному фону;                                                                                                                                      </a:t>
            </a:r>
            <a:r>
              <a:rPr lang="ru-RU" sz="1600" b="0" dirty="0">
                <a:solidFill>
                  <a:srgbClr val="000000"/>
                </a:solidFill>
                <a:effectLst/>
                <a:latin typeface="Times New Roman"/>
                <a:ea typeface="Calibri"/>
              </a:rPr>
              <a:t>Рисуем по </a:t>
            </a:r>
            <a:r>
              <a:rPr lang="ru-RU" sz="1600" b="0" dirty="0" smtClean="0">
                <a:solidFill>
                  <a:srgbClr val="000000"/>
                </a:solidFill>
                <a:effectLst/>
                <a:latin typeface="Times New Roman"/>
                <a:ea typeface="Calibri"/>
              </a:rPr>
              <a:t>сухой </a:t>
            </a:r>
            <a:r>
              <a:rPr lang="ru-RU" sz="1600" b="0" dirty="0">
                <a:solidFill>
                  <a:srgbClr val="000000"/>
                </a:solidFill>
                <a:effectLst/>
                <a:latin typeface="Times New Roman"/>
                <a:ea typeface="Calibri"/>
              </a:rPr>
              <a:t>ткани. Рисуем насыщенно, потому что при высыхании краска бледнеет. </a:t>
            </a:r>
            <a:endParaRPr lang="ru-RU" sz="1600" b="0" dirty="0"/>
          </a:p>
        </p:txBody>
      </p:sp>
      <p:pic>
        <p:nvPicPr>
          <p:cNvPr id="7" name="Объект 6" descr="C:\Users\Ирина\Desktop\Новая папка (Т,Н,В)\DSCN5057.jpg"/>
          <p:cNvPicPr>
            <a:picLocks noGrp="1"/>
          </p:cNvPicPr>
          <p:nvPr>
            <p:ph sz="half" idx="2"/>
          </p:nvPr>
        </p:nvPicPr>
        <p:blipFill>
          <a:blip r:embed="rId2" cstate="print"/>
          <a:srcRect/>
          <a:stretch>
            <a:fillRect/>
          </a:stretch>
        </p:blipFill>
        <p:spPr bwMode="auto">
          <a:xfrm>
            <a:off x="1043608" y="2060848"/>
            <a:ext cx="2602836" cy="16099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Объект 7" descr="C:\Users\Ирина\Desktop\Новая папка (Т,Н,В)\DSCN5061.jpg"/>
          <p:cNvPicPr>
            <a:picLocks noGrp="1"/>
          </p:cNvPicPr>
          <p:nvPr>
            <p:ph sz="quarter" idx="4"/>
          </p:nvPr>
        </p:nvPicPr>
        <p:blipFill>
          <a:blip r:embed="rId3" cstate="print"/>
          <a:srcRect/>
          <a:stretch>
            <a:fillRect/>
          </a:stretch>
        </p:blipFill>
        <p:spPr bwMode="auto">
          <a:xfrm>
            <a:off x="4427985" y="1916832"/>
            <a:ext cx="2788040" cy="15266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387323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4005064"/>
            <a:ext cx="6512511" cy="1728192"/>
          </a:xfrm>
        </p:spPr>
        <p:txBody>
          <a:bodyPr/>
          <a:lstStyle/>
          <a:p>
            <a:pPr>
              <a:lnSpc>
                <a:spcPct val="115000"/>
              </a:lnSpc>
              <a:spcAft>
                <a:spcPts val="1000"/>
              </a:spcAft>
            </a:pPr>
            <a:r>
              <a:rPr lang="ru-RU" sz="1800" i="1" dirty="0">
                <a:solidFill>
                  <a:srgbClr val="000000"/>
                </a:solidFill>
                <a:effectLst/>
                <a:latin typeface="Times New Roman"/>
                <a:ea typeface="Calibri"/>
                <a:cs typeface="Times New Roman"/>
              </a:rPr>
              <a:t>Сухой способ;</a:t>
            </a:r>
            <a:r>
              <a:rPr lang="ru-RU" sz="1800" dirty="0">
                <a:solidFill>
                  <a:srgbClr val="000000"/>
                </a:solidFill>
                <a:effectLst/>
                <a:latin typeface="Times New Roman"/>
                <a:ea typeface="Calibri"/>
                <a:cs typeface="Times New Roman"/>
              </a:rPr>
              <a:t> Развели краску на палитре и нанесли рисунок при помощи кисти. Затем высушили при помощи фена. И с помощью веерной и тонкой кистей прорисовали тонкие линии.  </a:t>
            </a:r>
            <a:r>
              <a:rPr lang="ru-RU" sz="1800" dirty="0">
                <a:effectLst/>
                <a:latin typeface="Calibri"/>
                <a:ea typeface="Calibri"/>
                <a:cs typeface="Times New Roman"/>
              </a:rPr>
              <a:t/>
            </a:r>
            <a:br>
              <a:rPr lang="ru-RU" sz="1800" dirty="0">
                <a:effectLst/>
                <a:latin typeface="Calibri"/>
                <a:ea typeface="Calibri"/>
                <a:cs typeface="Times New Roman"/>
              </a:rPr>
            </a:br>
            <a:endParaRPr lang="ru-RU" sz="1800" dirty="0"/>
          </a:p>
        </p:txBody>
      </p:sp>
      <p:sp>
        <p:nvSpPr>
          <p:cNvPr id="3" name="Объект 2"/>
          <p:cNvSpPr>
            <a:spLocks noGrp="1"/>
          </p:cNvSpPr>
          <p:nvPr>
            <p:ph sz="quarter" idx="13"/>
          </p:nvPr>
        </p:nvSpPr>
        <p:spPr/>
        <p:txBody>
          <a:bodyPr/>
          <a:lstStyle/>
          <a:p>
            <a:r>
              <a:rPr lang="ru-RU" sz="2400" i="1" dirty="0" smtClean="0">
                <a:solidFill>
                  <a:srgbClr val="000000"/>
                </a:solidFill>
                <a:latin typeface="Times New Roman"/>
                <a:ea typeface="Calibri"/>
              </a:rPr>
              <a:t> </a:t>
            </a:r>
            <a:endParaRPr lang="ru-RU" dirty="0"/>
          </a:p>
        </p:txBody>
      </p:sp>
      <p:pic>
        <p:nvPicPr>
          <p:cNvPr id="5" name="Рисунок 4" descr="C:\Users\Ирина\Desktop\Новая папка (Т,Н,В)\DSCN5063.jpg"/>
          <p:cNvPicPr/>
          <p:nvPr/>
        </p:nvPicPr>
        <p:blipFill>
          <a:blip r:embed="rId2" cstate="print"/>
          <a:srcRect/>
          <a:stretch>
            <a:fillRect/>
          </a:stretch>
        </p:blipFill>
        <p:spPr bwMode="auto">
          <a:xfrm>
            <a:off x="1478348" y="1083944"/>
            <a:ext cx="2733611" cy="2417063"/>
          </a:xfrm>
          <a:prstGeom prst="rect">
            <a:avLst/>
          </a:prstGeom>
          <a:ln>
            <a:noFill/>
          </a:ln>
          <a:effectLst>
            <a:outerShdw blurRad="292100" dist="139700" dir="2700000" algn="tl" rotWithShape="0">
              <a:srgbClr val="333333">
                <a:alpha val="65000"/>
              </a:srgbClr>
            </a:outerShdw>
          </a:effectLst>
        </p:spPr>
      </p:pic>
      <p:pic>
        <p:nvPicPr>
          <p:cNvPr id="6" name="Объект 5" descr="C:\Users\Ирина\Desktop\Новая папка (Т,Н,В)\DSCN5075.jpg"/>
          <p:cNvPicPr>
            <a:picLocks noGrp="1"/>
          </p:cNvPicPr>
          <p:nvPr>
            <p:ph sz="quarter" idx="14"/>
          </p:nvPr>
        </p:nvPicPr>
        <p:blipFill>
          <a:blip r:embed="rId3" cstate="print"/>
          <a:srcRect/>
          <a:stretch>
            <a:fillRect/>
          </a:stretch>
        </p:blipFill>
        <p:spPr bwMode="auto">
          <a:xfrm>
            <a:off x="4644008" y="1196752"/>
            <a:ext cx="2952328" cy="23762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29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9832" y="980728"/>
            <a:ext cx="3888432" cy="3240360"/>
          </a:xfrm>
        </p:spPr>
        <p:txBody>
          <a:bodyPr/>
          <a:lstStyle/>
          <a:p>
            <a:pPr algn="l"/>
            <a:endParaRPr lang="ru-RU" sz="1600" dirty="0"/>
          </a:p>
        </p:txBody>
      </p:sp>
      <p:sp>
        <p:nvSpPr>
          <p:cNvPr id="3" name="Текст 2"/>
          <p:cNvSpPr>
            <a:spLocks noGrp="1"/>
          </p:cNvSpPr>
          <p:nvPr>
            <p:ph type="body" idx="1"/>
          </p:nvPr>
        </p:nvSpPr>
        <p:spPr>
          <a:xfrm>
            <a:off x="2022438" y="4581129"/>
            <a:ext cx="5970494" cy="1728192"/>
          </a:xfrm>
        </p:spPr>
        <p:txBody>
          <a:bodyPr>
            <a:normAutofit fontScale="25000" lnSpcReduction="20000"/>
          </a:bodyPr>
          <a:lstStyle/>
          <a:p>
            <a:pPr algn="l">
              <a:lnSpc>
                <a:spcPct val="115000"/>
              </a:lnSpc>
              <a:spcAft>
                <a:spcPts val="1000"/>
              </a:spcAft>
            </a:pPr>
            <a:r>
              <a:rPr lang="ru-RU" sz="6400" b="1" dirty="0">
                <a:solidFill>
                  <a:srgbClr val="000000"/>
                </a:solidFill>
                <a:latin typeface="Times New Roman"/>
                <a:ea typeface="Calibri"/>
                <a:cs typeface="Times New Roman"/>
              </a:rPr>
              <a:t>Выводы:</a:t>
            </a:r>
            <a:r>
              <a:rPr lang="ru-RU" sz="6400" dirty="0">
                <a:solidFill>
                  <a:srgbClr val="000000"/>
                </a:solidFill>
                <a:latin typeface="Times New Roman"/>
                <a:ea typeface="Calibri"/>
                <a:cs typeface="Times New Roman"/>
              </a:rPr>
              <a:t>                                                                                                                                                                                                </a:t>
            </a:r>
            <a:r>
              <a:rPr lang="ru-RU" sz="6400" dirty="0" smtClean="0">
                <a:solidFill>
                  <a:srgbClr val="000000"/>
                </a:solidFill>
                <a:latin typeface="Times New Roman"/>
                <a:ea typeface="Calibri"/>
                <a:cs typeface="Times New Roman"/>
              </a:rPr>
              <a:t>                                                                                                        1</a:t>
            </a:r>
            <a:r>
              <a:rPr lang="ru-RU" sz="6400" dirty="0">
                <a:solidFill>
                  <a:srgbClr val="000000"/>
                </a:solidFill>
                <a:latin typeface="Times New Roman"/>
                <a:ea typeface="Calibri"/>
                <a:cs typeface="Times New Roman"/>
              </a:rPr>
              <a:t>) Акриловая краска  для ткани довольно густая по консистенции, поэтому ее нужно очень сильно разводить водой.                                                                                                                                   2) Рисовать  акварельными  красками легче по мокрой ткани, потому что лучше смешиваются цвета.                                                                                                                                                                                     3) Акриловые краски  делают ткань жёстче.                                                                                                                           4) Акриловыми красками проще рисовать  тонкие  веточки и линии по сухой ткани, кисточка должна быть максимально сухой</a:t>
            </a:r>
            <a:r>
              <a:rPr lang="ru-RU" sz="5600" dirty="0">
                <a:solidFill>
                  <a:srgbClr val="000000"/>
                </a:solidFill>
                <a:latin typeface="Times New Roman"/>
                <a:ea typeface="Calibri"/>
                <a:cs typeface="Times New Roman"/>
              </a:rPr>
              <a:t>.</a:t>
            </a:r>
            <a:endParaRPr lang="ru-RU" sz="5600" dirty="0">
              <a:latin typeface="Calibri"/>
              <a:ea typeface="Calibri"/>
              <a:cs typeface="Times New Roman"/>
            </a:endParaRPr>
          </a:p>
          <a:p>
            <a:endParaRPr lang="ru-RU" dirty="0"/>
          </a:p>
        </p:txBody>
      </p:sp>
      <p:pic>
        <p:nvPicPr>
          <p:cNvPr id="7" name="Рисунок 6" descr="C:\Users\Ирина\Desktop\Новая папка (Т,Н,В)\DSCN5072.jpg"/>
          <p:cNvPicPr/>
          <p:nvPr/>
        </p:nvPicPr>
        <p:blipFill>
          <a:blip r:embed="rId2" cstate="print"/>
          <a:srcRect/>
          <a:stretch>
            <a:fillRect/>
          </a:stretch>
        </p:blipFill>
        <p:spPr bwMode="auto">
          <a:xfrm>
            <a:off x="3059832" y="980728"/>
            <a:ext cx="3816424" cy="3168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60326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3195" y="357166"/>
            <a:ext cx="5966666" cy="3215850"/>
          </a:xfrm>
        </p:spPr>
        <p:txBody>
          <a:bodyPr/>
          <a:lstStyle/>
          <a:p>
            <a:pPr algn="l">
              <a:lnSpc>
                <a:spcPct val="115000"/>
              </a:lnSpc>
              <a:spcAft>
                <a:spcPts val="1000"/>
              </a:spcAft>
            </a:pPr>
            <a:r>
              <a:rPr lang="ru-RU" sz="1600" b="0" dirty="0">
                <a:solidFill>
                  <a:srgbClr val="000000"/>
                </a:solidFill>
                <a:effectLst/>
                <a:latin typeface="Times New Roman" pitchFamily="18" charset="0"/>
                <a:ea typeface="Calibri"/>
                <a:cs typeface="Times New Roman" pitchFamily="18" charset="0"/>
              </a:rPr>
              <a:t>Заключение</a:t>
            </a:r>
            <a:r>
              <a:rPr lang="ru-RU" sz="1600" b="0" dirty="0">
                <a:effectLst/>
                <a:latin typeface="Times New Roman" pitchFamily="18" charset="0"/>
                <a:ea typeface="Calibri"/>
                <a:cs typeface="Times New Roman" pitchFamily="18" charset="0"/>
              </a:rPr>
              <a:t/>
            </a:r>
            <a:br>
              <a:rPr lang="ru-RU" sz="1600" b="0" dirty="0">
                <a:effectLst/>
                <a:latin typeface="Times New Roman" pitchFamily="18" charset="0"/>
                <a:ea typeface="Calibri"/>
                <a:cs typeface="Times New Roman" pitchFamily="18" charset="0"/>
              </a:rPr>
            </a:br>
            <a:r>
              <a:rPr lang="ru-RU" sz="1600" b="0" dirty="0">
                <a:solidFill>
                  <a:srgbClr val="000000"/>
                </a:solidFill>
                <a:effectLst/>
                <a:latin typeface="Times New Roman" pitchFamily="18" charset="0"/>
                <a:ea typeface="Calibri"/>
                <a:cs typeface="Times New Roman" pitchFamily="18" charset="0"/>
              </a:rPr>
              <a:t>Выполняя эту работу,  узнали, что есть различные способы окраски ткани. Н</a:t>
            </a:r>
            <a:r>
              <a:rPr lang="ru-RU" sz="1600" b="0" dirty="0" smtClean="0">
                <a:solidFill>
                  <a:srgbClr val="000000"/>
                </a:solidFill>
                <a:effectLst/>
                <a:latin typeface="Times New Roman" pitchFamily="18" charset="0"/>
                <a:ea typeface="Calibri"/>
                <a:cs typeface="Times New Roman" pitchFamily="18" charset="0"/>
              </a:rPr>
              <a:t>аучились </a:t>
            </a:r>
            <a:r>
              <a:rPr lang="ru-RU" sz="1600" b="0" dirty="0">
                <a:solidFill>
                  <a:srgbClr val="000000"/>
                </a:solidFill>
                <a:effectLst/>
                <a:latin typeface="Times New Roman" pitchFamily="18" charset="0"/>
                <a:ea typeface="Calibri"/>
                <a:cs typeface="Times New Roman" pitchFamily="18" charset="0"/>
              </a:rPr>
              <a:t>наносить рисунок на ткань различными способами.  </a:t>
            </a:r>
            <a:r>
              <a:rPr lang="ru-RU" sz="1600" b="0" dirty="0" smtClean="0">
                <a:solidFill>
                  <a:srgbClr val="000000"/>
                </a:solidFill>
                <a:effectLst/>
                <a:latin typeface="Times New Roman" pitchFamily="18" charset="0"/>
                <a:ea typeface="Calibri"/>
                <a:cs typeface="Times New Roman" pitchFamily="18" charset="0"/>
              </a:rPr>
              <a:t> </a:t>
            </a:r>
            <a:r>
              <a:rPr lang="ru-RU" sz="1600" b="0" dirty="0">
                <a:solidFill>
                  <a:srgbClr val="000000"/>
                </a:solidFill>
                <a:effectLst/>
                <a:latin typeface="Times New Roman" pitchFamily="18" charset="0"/>
                <a:ea typeface="Calibri"/>
                <a:cs typeface="Times New Roman" pitchFamily="18" charset="0"/>
              </a:rPr>
              <a:t>И сделали выводы, что для достижения нужного эффекта можно использовать любые материалы:</a:t>
            </a:r>
            <a:br>
              <a:rPr lang="ru-RU" sz="1600" b="0" dirty="0">
                <a:solidFill>
                  <a:srgbClr val="000000"/>
                </a:solidFill>
                <a:effectLst/>
                <a:latin typeface="Times New Roman" pitchFamily="18" charset="0"/>
                <a:ea typeface="Calibri"/>
                <a:cs typeface="Times New Roman" pitchFamily="18" charset="0"/>
              </a:rPr>
            </a:br>
            <a:r>
              <a:rPr lang="ru-RU" sz="1600" b="0" dirty="0">
                <a:solidFill>
                  <a:srgbClr val="000000"/>
                </a:solidFill>
                <a:effectLst/>
                <a:latin typeface="Times New Roman" pitchFamily="18" charset="0"/>
                <a:ea typeface="Calibri"/>
                <a:cs typeface="Times New Roman" pitchFamily="18" charset="0"/>
                <a:sym typeface="Symbol"/>
              </a:rPr>
              <a:t></a:t>
            </a:r>
            <a:r>
              <a:rPr lang="ru-RU" sz="1600" b="0" dirty="0">
                <a:solidFill>
                  <a:srgbClr val="000000"/>
                </a:solidFill>
                <a:effectLst/>
                <a:latin typeface="Times New Roman" pitchFamily="18" charset="0"/>
                <a:ea typeface="Calibri"/>
                <a:cs typeface="Times New Roman" pitchFamily="18" charset="0"/>
              </a:rPr>
              <a:t> цветные карандаши , </a:t>
            </a:r>
            <a:r>
              <a:rPr lang="ru-RU" sz="1600" b="0" dirty="0" smtClean="0">
                <a:solidFill>
                  <a:srgbClr val="000000"/>
                </a:solidFill>
                <a:effectLst/>
                <a:latin typeface="Times New Roman" pitchFamily="18" charset="0"/>
                <a:ea typeface="Calibri"/>
                <a:cs typeface="Times New Roman" pitchFamily="18" charset="0"/>
              </a:rPr>
              <a:t>акриловые краски, фломастеры.                                                           Затем </a:t>
            </a:r>
            <a:r>
              <a:rPr lang="ru-RU" sz="1600" b="0" dirty="0">
                <a:solidFill>
                  <a:srgbClr val="000000"/>
                </a:solidFill>
                <a:effectLst/>
                <a:latin typeface="Times New Roman" pitchFamily="18" charset="0"/>
                <a:ea typeface="Calibri"/>
                <a:cs typeface="Times New Roman" pitchFamily="18" charset="0"/>
              </a:rPr>
              <a:t>мы </a:t>
            </a:r>
            <a:r>
              <a:rPr lang="ru-RU" sz="1600" b="0" dirty="0" smtClean="0">
                <a:solidFill>
                  <a:srgbClr val="000000"/>
                </a:solidFill>
                <a:effectLst/>
                <a:latin typeface="Times New Roman" pitchFamily="18" charset="0"/>
                <a:ea typeface="Calibri"/>
                <a:cs typeface="Times New Roman" pitchFamily="18" charset="0"/>
              </a:rPr>
              <a:t>поделились </a:t>
            </a:r>
            <a:r>
              <a:rPr lang="ru-RU" sz="1600" b="0" dirty="0">
                <a:solidFill>
                  <a:srgbClr val="000000"/>
                </a:solidFill>
                <a:effectLst/>
                <a:latin typeface="Times New Roman" pitchFamily="18" charset="0"/>
                <a:ea typeface="Calibri"/>
                <a:cs typeface="Times New Roman" pitchFamily="18" charset="0"/>
              </a:rPr>
              <a:t>своими знаниями с детьми нашей группы, и </a:t>
            </a:r>
            <a:r>
              <a:rPr lang="ru-RU" sz="1600" b="0" dirty="0" smtClean="0">
                <a:solidFill>
                  <a:srgbClr val="000000"/>
                </a:solidFill>
                <a:effectLst/>
                <a:latin typeface="Times New Roman" pitchFamily="18" charset="0"/>
                <a:ea typeface="Calibri"/>
                <a:cs typeface="Times New Roman" pitchFamily="18" charset="0"/>
              </a:rPr>
              <a:t>закрепили </a:t>
            </a:r>
            <a:r>
              <a:rPr lang="ru-RU" sz="1600" b="0" dirty="0">
                <a:solidFill>
                  <a:srgbClr val="000000"/>
                </a:solidFill>
                <a:effectLst/>
                <a:latin typeface="Times New Roman" pitchFamily="18" charset="0"/>
                <a:ea typeface="Calibri"/>
                <a:cs typeface="Times New Roman" pitchFamily="18" charset="0"/>
              </a:rPr>
              <a:t>эти знания,  делая очень яркие и красивые картины.</a:t>
            </a:r>
            <a:r>
              <a:rPr lang="ru-RU" sz="1050" dirty="0">
                <a:effectLst/>
                <a:latin typeface="Calibri"/>
                <a:ea typeface="Calibri"/>
                <a:cs typeface="Times New Roman"/>
              </a:rPr>
              <a:t/>
            </a:r>
            <a:br>
              <a:rPr lang="ru-RU" sz="1050" dirty="0">
                <a:effectLst/>
                <a:latin typeface="Calibri"/>
                <a:ea typeface="Calibri"/>
                <a:cs typeface="Times New Roman"/>
              </a:rPr>
            </a:br>
            <a:r>
              <a:rPr lang="ru-RU" sz="1200" dirty="0">
                <a:solidFill>
                  <a:srgbClr val="000000"/>
                </a:solidFill>
                <a:effectLst/>
                <a:latin typeface="Times New Roman"/>
                <a:ea typeface="Calibri"/>
              </a:rPr>
              <a:t/>
            </a:r>
            <a:br>
              <a:rPr lang="ru-RU" sz="1200" dirty="0">
                <a:solidFill>
                  <a:srgbClr val="000000"/>
                </a:solidFill>
                <a:effectLst/>
                <a:latin typeface="Times New Roman"/>
                <a:ea typeface="Calibri"/>
              </a:rPr>
            </a:br>
            <a:endParaRPr lang="ru-RU" sz="1200" dirty="0"/>
          </a:p>
        </p:txBody>
      </p:sp>
      <p:sp>
        <p:nvSpPr>
          <p:cNvPr id="3" name="Текст 2"/>
          <p:cNvSpPr>
            <a:spLocks noGrp="1"/>
          </p:cNvSpPr>
          <p:nvPr>
            <p:ph type="body" idx="1"/>
          </p:nvPr>
        </p:nvSpPr>
        <p:spPr>
          <a:xfrm>
            <a:off x="2771800" y="3429000"/>
            <a:ext cx="3642651" cy="2013971"/>
          </a:xfrm>
        </p:spPr>
        <p:txBody>
          <a:bodyPr>
            <a:normAutofit/>
          </a:bodyPr>
          <a:lstStyle/>
          <a:p>
            <a:pPr algn="l"/>
            <a:endParaRPr lang="ru-RU" sz="1400" dirty="0"/>
          </a:p>
        </p:txBody>
      </p:sp>
      <p:pic>
        <p:nvPicPr>
          <p:cNvPr id="4" name="Рисунок 3" descr="C:\Users\Ирина\Desktop\Новая папка (Т,Н,В)\DSCN5077.jpg"/>
          <p:cNvPicPr/>
          <p:nvPr/>
        </p:nvPicPr>
        <p:blipFill>
          <a:blip r:embed="rId2" cstate="print"/>
          <a:srcRect/>
          <a:stretch>
            <a:fillRect/>
          </a:stretch>
        </p:blipFill>
        <p:spPr bwMode="auto">
          <a:xfrm>
            <a:off x="2729546" y="3356992"/>
            <a:ext cx="3684905" cy="22310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56339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4372168"/>
            <a:ext cx="4650919" cy="1143000"/>
          </a:xfrm>
        </p:spPr>
        <p:txBody>
          <a:bodyPr/>
          <a:lstStyle/>
          <a:p>
            <a:pPr algn="l"/>
            <a:endParaRPr lang="ru-RU" dirty="0"/>
          </a:p>
        </p:txBody>
      </p:sp>
      <p:sp>
        <p:nvSpPr>
          <p:cNvPr id="3" name="Объект 2"/>
          <p:cNvSpPr>
            <a:spLocks noGrp="1"/>
          </p:cNvSpPr>
          <p:nvPr>
            <p:ph sz="quarter" idx="13"/>
          </p:nvPr>
        </p:nvSpPr>
        <p:spPr>
          <a:xfrm>
            <a:off x="1143000" y="731520"/>
            <a:ext cx="6400800" cy="2625472"/>
          </a:xfrm>
        </p:spPr>
        <p:txBody>
          <a:bodyPr>
            <a:normAutofit/>
          </a:bodyPr>
          <a:lstStyle/>
          <a:p>
            <a:r>
              <a:rPr lang="ru-RU" sz="1600" dirty="0">
                <a:solidFill>
                  <a:srgbClr val="000000"/>
                </a:solidFill>
                <a:latin typeface="Times New Roman"/>
                <a:ea typeface="Calibri"/>
              </a:rPr>
              <a:t>Существуют различные подходы в определении понятия «детское экспериментирование». В нашем экспериментировании мы придерживались определения, предложенного    Н.Н. </a:t>
            </a:r>
            <a:r>
              <a:rPr lang="ru-RU" sz="1600" dirty="0" err="1">
                <a:solidFill>
                  <a:srgbClr val="000000"/>
                </a:solidFill>
                <a:latin typeface="Times New Roman"/>
                <a:ea typeface="Calibri"/>
              </a:rPr>
              <a:t>Поддьяковым</a:t>
            </a:r>
            <a:r>
              <a:rPr lang="ru-RU" sz="1600" dirty="0">
                <a:solidFill>
                  <a:srgbClr val="000000"/>
                </a:solidFill>
                <a:latin typeface="Times New Roman"/>
                <a:ea typeface="Calibri"/>
              </a:rPr>
              <a:t>; «детское экспериментирование – одна из форм организации детской деятельности с одной стороны и один из видов познавательной деятельности с </a:t>
            </a:r>
            <a:r>
              <a:rPr lang="ru-RU" sz="1600" dirty="0" smtClean="0">
                <a:solidFill>
                  <a:srgbClr val="000000"/>
                </a:solidFill>
                <a:latin typeface="Times New Roman"/>
                <a:ea typeface="Calibri"/>
              </a:rPr>
              <a:t>другой ».   Наше </a:t>
            </a:r>
            <a:r>
              <a:rPr lang="ru-RU" sz="1600" dirty="0">
                <a:solidFill>
                  <a:srgbClr val="000000"/>
                </a:solidFill>
                <a:latin typeface="Times New Roman"/>
                <a:ea typeface="Calibri"/>
              </a:rPr>
              <a:t>экспериментирование стало интересным  и увлекательным  как для детей, так и для взрослых. «Роспись по ткани»</a:t>
            </a:r>
            <a:r>
              <a:rPr lang="ru-RU" sz="1600" b="1" dirty="0">
                <a:solidFill>
                  <a:srgbClr val="000000"/>
                </a:solidFill>
                <a:latin typeface="Times New Roman"/>
                <a:ea typeface="Calibri"/>
              </a:rPr>
              <a:t>,</a:t>
            </a:r>
            <a:r>
              <a:rPr lang="ru-RU" sz="1600" dirty="0">
                <a:solidFill>
                  <a:srgbClr val="000000"/>
                </a:solidFill>
                <a:latin typeface="Times New Roman"/>
                <a:ea typeface="Calibri"/>
              </a:rPr>
              <a:t> ручная художественная роспись тканей - своеобразный вид оформления текстильных изделий, уходящий своими корня в глубокую древность.                                    </a:t>
            </a:r>
            <a:endParaRPr lang="ru-RU" sz="1600" dirty="0"/>
          </a:p>
        </p:txBody>
      </p:sp>
      <p:pic>
        <p:nvPicPr>
          <p:cNvPr id="4" name="Рисунок 3" descr="https://im2-tub-ru.yandex.net/i?id=fa8c5dd8b9bb57e5a5c0b1c7e8740c9a-l&amp;n=13"/>
          <p:cNvPicPr/>
          <p:nvPr/>
        </p:nvPicPr>
        <p:blipFill>
          <a:blip r:embed="rId2"/>
          <a:srcRect/>
          <a:stretch>
            <a:fillRect/>
          </a:stretch>
        </p:blipFill>
        <p:spPr bwMode="auto">
          <a:xfrm>
            <a:off x="1714500" y="3356992"/>
            <a:ext cx="4729708" cy="2808312"/>
          </a:xfrm>
          <a:prstGeom prst="rect">
            <a:avLst/>
          </a:prstGeom>
          <a:noFill/>
          <a:ln w="9525">
            <a:noFill/>
            <a:miter lim="800000"/>
            <a:headEnd/>
            <a:tailEnd/>
          </a:ln>
        </p:spPr>
      </p:pic>
    </p:spTree>
    <p:extLst>
      <p:ext uri="{BB962C8B-B14F-4D97-AF65-F5344CB8AC3E}">
        <p14:creationId xmlns:p14="http://schemas.microsoft.com/office/powerpoint/2010/main" val="1015003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87624" y="548680"/>
            <a:ext cx="6400800" cy="2952328"/>
          </a:xfrm>
        </p:spPr>
        <p:txBody>
          <a:bodyPr>
            <a:normAutofit fontScale="25000" lnSpcReduction="20000"/>
          </a:bodyPr>
          <a:lstStyle/>
          <a:p>
            <a:pPr>
              <a:lnSpc>
                <a:spcPct val="115000"/>
              </a:lnSpc>
              <a:spcAft>
                <a:spcPts val="1000"/>
              </a:spcAft>
              <a:buNone/>
            </a:pPr>
            <a:r>
              <a:rPr lang="ru-RU" sz="5600" dirty="0">
                <a:solidFill>
                  <a:srgbClr val="000000"/>
                </a:solidFill>
                <a:latin typeface="Times New Roman"/>
                <a:ea typeface="Calibri"/>
              </a:rPr>
              <a:t>Выбор темы проекта был не </a:t>
            </a:r>
            <a:r>
              <a:rPr lang="ru-RU" sz="5600" dirty="0" smtClean="0">
                <a:solidFill>
                  <a:srgbClr val="000000"/>
                </a:solidFill>
                <a:latin typeface="Times New Roman"/>
                <a:ea typeface="Calibri"/>
              </a:rPr>
              <a:t>случаен. </a:t>
            </a:r>
            <a:r>
              <a:rPr lang="ru-RU" sz="5600" dirty="0" smtClean="0">
                <a:solidFill>
                  <a:srgbClr val="000000"/>
                </a:solidFill>
                <a:latin typeface="Times New Roman"/>
                <a:ea typeface="Calibri"/>
                <a:cs typeface="Times New Roman"/>
              </a:rPr>
              <a:t>Так </a:t>
            </a:r>
            <a:r>
              <a:rPr lang="ru-RU" sz="5600" dirty="0">
                <a:solidFill>
                  <a:srgbClr val="000000"/>
                </a:solidFill>
                <a:latin typeface="Times New Roman"/>
                <a:ea typeface="Calibri"/>
                <a:cs typeface="Times New Roman"/>
              </a:rPr>
              <a:t>как я давно занимаюсь шитьем </a:t>
            </a:r>
            <a:r>
              <a:rPr lang="ru-RU" sz="5600" dirty="0" smtClean="0">
                <a:solidFill>
                  <a:srgbClr val="000000"/>
                </a:solidFill>
                <a:latin typeface="Times New Roman"/>
                <a:ea typeface="Calibri"/>
                <a:cs typeface="Times New Roman"/>
              </a:rPr>
              <a:t>и мне стало интересно создания </a:t>
            </a:r>
            <a:r>
              <a:rPr lang="ru-RU" sz="5600" dirty="0">
                <a:solidFill>
                  <a:srgbClr val="000000"/>
                </a:solidFill>
                <a:latin typeface="Times New Roman"/>
                <a:ea typeface="Calibri"/>
                <a:cs typeface="Times New Roman"/>
              </a:rPr>
              <a:t>фона и рисунка на </a:t>
            </a:r>
            <a:r>
              <a:rPr lang="ru-RU" sz="5600" dirty="0" smtClean="0">
                <a:solidFill>
                  <a:srgbClr val="000000"/>
                </a:solidFill>
                <a:latin typeface="Times New Roman"/>
                <a:ea typeface="Calibri"/>
                <a:cs typeface="Times New Roman"/>
              </a:rPr>
              <a:t>ткани </a:t>
            </a:r>
            <a:r>
              <a:rPr lang="ru-RU" sz="5600" dirty="0">
                <a:solidFill>
                  <a:srgbClr val="000000"/>
                </a:solidFill>
                <a:latin typeface="Times New Roman"/>
                <a:ea typeface="Calibri"/>
                <a:cs typeface="Times New Roman"/>
              </a:rPr>
              <a:t>в домашних </a:t>
            </a:r>
            <a:r>
              <a:rPr lang="ru-RU" sz="5600" dirty="0" smtClean="0">
                <a:solidFill>
                  <a:srgbClr val="000000"/>
                </a:solidFill>
                <a:latin typeface="Times New Roman"/>
                <a:ea typeface="Calibri"/>
                <a:cs typeface="Times New Roman"/>
              </a:rPr>
              <a:t>условиях.  </a:t>
            </a:r>
            <a:r>
              <a:rPr lang="ru-RU" sz="5600" dirty="0" smtClean="0">
                <a:solidFill>
                  <a:srgbClr val="000000"/>
                </a:solidFill>
                <a:latin typeface="Times New Roman"/>
                <a:ea typeface="Calibri"/>
              </a:rPr>
              <a:t>Как </a:t>
            </a:r>
            <a:r>
              <a:rPr lang="ru-RU" sz="5600" dirty="0">
                <a:solidFill>
                  <a:srgbClr val="000000"/>
                </a:solidFill>
                <a:latin typeface="Times New Roman"/>
                <a:ea typeface="Calibri"/>
              </a:rPr>
              <a:t>возникла идея </a:t>
            </a:r>
            <a:r>
              <a:rPr lang="ru-RU" sz="5600" dirty="0" smtClean="0">
                <a:solidFill>
                  <a:srgbClr val="000000"/>
                </a:solidFill>
                <a:latin typeface="Times New Roman"/>
                <a:ea typeface="Calibri"/>
              </a:rPr>
              <a:t>проекта? Во время игры, у девочек возник спор у какой куклы красивей наряд. За помощью мы обратились к </a:t>
            </a:r>
            <a:r>
              <a:rPr lang="ru-RU" sz="5600" dirty="0" smtClean="0">
                <a:solidFill>
                  <a:schemeClr val="tx1"/>
                </a:solidFill>
                <a:latin typeface="Times New Roman" pitchFamily="18" charset="0"/>
                <a:ea typeface="Calibri"/>
                <a:cs typeface="Times New Roman" pitchFamily="18" charset="0"/>
              </a:rPr>
              <a:t>де</a:t>
            </a:r>
            <a:r>
              <a:rPr lang="ru-RU" sz="5600" dirty="0" smtClean="0">
                <a:solidFill>
                  <a:schemeClr val="tx1"/>
                </a:solidFill>
                <a:latin typeface="Times New Roman" pitchFamily="18" charset="0"/>
                <a:cs typeface="Times New Roman" pitchFamily="18" charset="0"/>
              </a:rPr>
              <a:t>тям, мнения разделились. Детей заинтересовало, как образуется рисунок на ткани.                         </a:t>
            </a:r>
          </a:p>
          <a:p>
            <a:pPr>
              <a:lnSpc>
                <a:spcPct val="115000"/>
              </a:lnSpc>
              <a:spcAft>
                <a:spcPts val="1000"/>
              </a:spcAft>
            </a:pPr>
            <a:r>
              <a:rPr lang="ru-RU" sz="5600" dirty="0" smtClean="0"/>
              <a:t> </a:t>
            </a:r>
            <a:r>
              <a:rPr lang="ru-RU" sz="5600" b="1" dirty="0" smtClean="0">
                <a:solidFill>
                  <a:srgbClr val="000000"/>
                </a:solidFill>
                <a:latin typeface="Times New Roman"/>
                <a:ea typeface="Calibri"/>
              </a:rPr>
              <a:t>Цель </a:t>
            </a:r>
            <a:r>
              <a:rPr lang="ru-RU" sz="5600" b="1" dirty="0">
                <a:solidFill>
                  <a:srgbClr val="000000"/>
                </a:solidFill>
                <a:latin typeface="Times New Roman"/>
                <a:ea typeface="Calibri"/>
              </a:rPr>
              <a:t>проекта</a:t>
            </a:r>
            <a:r>
              <a:rPr lang="ru-RU" sz="5600" dirty="0">
                <a:solidFill>
                  <a:srgbClr val="000000"/>
                </a:solidFill>
                <a:latin typeface="Times New Roman"/>
                <a:ea typeface="Calibri"/>
              </a:rPr>
              <a:t>: Познакомиться  с различными способами росписи ткани и освоить некоторые из них.                                                                                                                              </a:t>
            </a:r>
            <a:endParaRPr lang="ru-RU" sz="5600" dirty="0" smtClean="0">
              <a:solidFill>
                <a:srgbClr val="000000"/>
              </a:solidFill>
              <a:latin typeface="Times New Roman"/>
              <a:ea typeface="Calibri"/>
            </a:endParaRPr>
          </a:p>
          <a:p>
            <a:pPr>
              <a:lnSpc>
                <a:spcPct val="115000"/>
              </a:lnSpc>
              <a:spcAft>
                <a:spcPts val="1000"/>
              </a:spcAft>
            </a:pPr>
            <a:r>
              <a:rPr lang="ru-RU" sz="5600" dirty="0" smtClean="0">
                <a:solidFill>
                  <a:srgbClr val="000000"/>
                </a:solidFill>
                <a:latin typeface="Times New Roman"/>
                <a:ea typeface="Calibri"/>
              </a:rPr>
              <a:t> </a:t>
            </a:r>
            <a:r>
              <a:rPr lang="ru-RU" sz="5600" b="1" dirty="0">
                <a:solidFill>
                  <a:srgbClr val="000000"/>
                </a:solidFill>
                <a:latin typeface="Times New Roman"/>
                <a:ea typeface="Calibri"/>
              </a:rPr>
              <a:t>Задачи:</a:t>
            </a:r>
            <a:r>
              <a:rPr lang="ru-RU" sz="5600" dirty="0">
                <a:solidFill>
                  <a:srgbClr val="000000"/>
                </a:solidFill>
                <a:latin typeface="Times New Roman"/>
                <a:ea typeface="Calibri"/>
              </a:rPr>
              <a:t>                                                                                                                                                                 - выяснить, чем можно рисовать на ткани;                                                                                                                 - изучить технологии «росписи по ткани»;                                                                                                                     – опробовать различные способы нанесения рисунка на ткань; </a:t>
            </a:r>
            <a:endParaRPr lang="ru-RU" sz="5600" dirty="0" smtClean="0">
              <a:solidFill>
                <a:srgbClr val="000000"/>
              </a:solidFill>
              <a:latin typeface="Times New Roman"/>
              <a:ea typeface="Calibri"/>
            </a:endParaRPr>
          </a:p>
          <a:p>
            <a:pPr>
              <a:lnSpc>
                <a:spcPct val="115000"/>
              </a:lnSpc>
              <a:spcAft>
                <a:spcPts val="1000"/>
              </a:spcAft>
            </a:pPr>
            <a:r>
              <a:rPr lang="ru-RU" sz="5600" b="1" dirty="0" smtClean="0">
                <a:solidFill>
                  <a:srgbClr val="000000"/>
                </a:solidFill>
                <a:latin typeface="Times New Roman"/>
                <a:ea typeface="Calibri"/>
                <a:cs typeface="Times New Roman"/>
              </a:rPr>
              <a:t>Предполагаемый </a:t>
            </a:r>
            <a:r>
              <a:rPr lang="ru-RU" sz="5600" b="1" dirty="0">
                <a:solidFill>
                  <a:srgbClr val="000000"/>
                </a:solidFill>
                <a:latin typeface="Times New Roman"/>
                <a:ea typeface="Calibri"/>
                <a:cs typeface="Times New Roman"/>
              </a:rPr>
              <a:t>результат:  </a:t>
            </a:r>
            <a:r>
              <a:rPr lang="ru-RU" sz="5600" dirty="0">
                <a:solidFill>
                  <a:srgbClr val="000000"/>
                </a:solidFill>
                <a:latin typeface="Times New Roman"/>
                <a:ea typeface="Calibri"/>
                <a:cs typeface="Times New Roman"/>
              </a:rPr>
              <a:t>                                                                                                                                                                                     - Результатом работы должны стать изображение рисунков на ткани по фону, декоративные панно.                                                                                                                                          – Расширить знания детей и освоить некоторые технологии росписи по </a:t>
            </a:r>
            <a:r>
              <a:rPr lang="ru-RU" sz="5600" dirty="0" smtClean="0">
                <a:solidFill>
                  <a:srgbClr val="000000"/>
                </a:solidFill>
                <a:latin typeface="Times New Roman"/>
                <a:ea typeface="Calibri"/>
                <a:cs typeface="Times New Roman"/>
              </a:rPr>
              <a:t>ткани.                                                                                    </a:t>
            </a:r>
            <a:r>
              <a:rPr lang="ru-RU" sz="5600" dirty="0">
                <a:solidFill>
                  <a:srgbClr val="000000"/>
                </a:solidFill>
                <a:latin typeface="Times New Roman"/>
                <a:ea typeface="Calibri"/>
              </a:rPr>
              <a:t>Искусство украшать ткани пришло к нам из глубины веков, а крашение и набойка тканей являются одним из самых давних ремесел. Это один из первых способов украшения ткани. </a:t>
            </a:r>
            <a:r>
              <a:rPr lang="ru-RU" sz="5600" dirty="0" smtClean="0">
                <a:solidFill>
                  <a:srgbClr val="000000"/>
                </a:solidFill>
                <a:latin typeface="Times New Roman"/>
                <a:ea typeface="Calibri"/>
                <a:cs typeface="Times New Roman"/>
              </a:rPr>
              <a:t> </a:t>
            </a:r>
            <a:endParaRPr lang="ru-RU" sz="5600" dirty="0">
              <a:latin typeface="Calibri"/>
              <a:ea typeface="Calibri"/>
              <a:cs typeface="Times New Roman"/>
            </a:endParaRPr>
          </a:p>
          <a:p>
            <a:pPr>
              <a:lnSpc>
                <a:spcPct val="115000"/>
              </a:lnSpc>
              <a:spcAft>
                <a:spcPts val="1000"/>
              </a:spcAft>
            </a:pPr>
            <a:endParaRPr lang="ru-RU" sz="1600" dirty="0"/>
          </a:p>
        </p:txBody>
      </p:sp>
      <p:sp>
        <p:nvSpPr>
          <p:cNvPr id="4" name="Заголовок 3"/>
          <p:cNvSpPr>
            <a:spLocks noGrp="1"/>
          </p:cNvSpPr>
          <p:nvPr>
            <p:ph type="title"/>
          </p:nvPr>
        </p:nvSpPr>
        <p:spPr>
          <a:xfrm>
            <a:off x="1403649" y="4071942"/>
            <a:ext cx="6768750" cy="857256"/>
          </a:xfrm>
        </p:spPr>
        <p:txBody>
          <a:bodyPr/>
          <a:lstStyle/>
          <a:p>
            <a:pPr algn="l">
              <a:buNone/>
            </a:pPr>
            <a:r>
              <a:rPr lang="ru-RU" sz="1400" dirty="0" smtClean="0"/>
              <a:t>                                                             </a:t>
            </a:r>
            <a:br>
              <a:rPr lang="ru-RU" sz="1400" dirty="0" smtClean="0"/>
            </a:br>
            <a:r>
              <a:rPr lang="ru-RU" sz="1400" dirty="0" smtClean="0"/>
              <a:t>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t>
            </a:r>
            <a:br>
              <a:rPr lang="ru-RU" sz="1400" dirty="0" smtClean="0"/>
            </a:br>
            <a:r>
              <a:rPr lang="ru-RU" sz="1400" dirty="0" smtClean="0"/>
              <a:t/>
            </a:r>
            <a:br>
              <a:rPr lang="ru-RU" sz="1400" dirty="0" smtClean="0"/>
            </a:br>
            <a:r>
              <a:rPr lang="ru-RU" sz="1400" dirty="0" smtClean="0"/>
              <a:t> </a:t>
            </a:r>
            <a:br>
              <a:rPr lang="ru-RU" sz="1400" dirty="0" smtClean="0"/>
            </a:br>
            <a:r>
              <a:rPr lang="ru-RU" sz="1400" dirty="0" smtClean="0"/>
              <a:t> </a:t>
            </a:r>
            <a:endParaRPr lang="ru-RU" sz="1400" dirty="0"/>
          </a:p>
        </p:txBody>
      </p:sp>
    </p:spTree>
    <p:extLst>
      <p:ext uri="{BB962C8B-B14F-4D97-AF65-F5344CB8AC3E}">
        <p14:creationId xmlns:p14="http://schemas.microsoft.com/office/powerpoint/2010/main" val="1430798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04664"/>
            <a:ext cx="6956253" cy="1656184"/>
          </a:xfrm>
        </p:spPr>
        <p:txBody>
          <a:bodyPr/>
          <a:lstStyle/>
          <a:p>
            <a:pPr marL="0" indent="0" algn="l">
              <a:buNone/>
            </a:pPr>
            <a:r>
              <a:rPr lang="ru-RU" sz="2000" b="0" dirty="0">
                <a:solidFill>
                  <a:srgbClr val="000000"/>
                </a:solidFill>
                <a:effectLst/>
                <a:latin typeface="Times New Roman"/>
                <a:ea typeface="Calibri"/>
              </a:rPr>
              <a:t>В Индии оно широко распространено и по сей день под названием </a:t>
            </a:r>
            <a:r>
              <a:rPr lang="ru-RU" sz="2000" b="0" i="1" dirty="0">
                <a:solidFill>
                  <a:srgbClr val="000000"/>
                </a:solidFill>
                <a:effectLst/>
                <a:latin typeface="Times New Roman"/>
                <a:ea typeface="Calibri"/>
              </a:rPr>
              <a:t>, </a:t>
            </a:r>
            <a:r>
              <a:rPr lang="ru-RU" sz="2000" b="0" i="1" dirty="0" err="1">
                <a:solidFill>
                  <a:srgbClr val="000000"/>
                </a:solidFill>
                <a:effectLst/>
                <a:latin typeface="Times New Roman"/>
                <a:ea typeface="Calibri"/>
              </a:rPr>
              <a:t>бандхини</a:t>
            </a:r>
            <a:r>
              <a:rPr lang="ru-RU" sz="2000" b="0" dirty="0">
                <a:solidFill>
                  <a:srgbClr val="000000"/>
                </a:solidFill>
                <a:effectLst/>
                <a:latin typeface="Times New Roman"/>
                <a:ea typeface="Calibri"/>
              </a:rPr>
              <a:t>, что означает "обвяжи-окрась". Рисунок состоит из множества белых и цветных точек,  ткани дополняют вышивкой бисером,  жемчужинами и раковинами. </a:t>
            </a:r>
            <a:endParaRPr lang="ru-RU" sz="2000" b="0" dirty="0"/>
          </a:p>
        </p:txBody>
      </p:sp>
      <p:sp>
        <p:nvSpPr>
          <p:cNvPr id="3" name="Текст 2"/>
          <p:cNvSpPr>
            <a:spLocks noGrp="1"/>
          </p:cNvSpPr>
          <p:nvPr>
            <p:ph type="body" idx="1"/>
          </p:nvPr>
        </p:nvSpPr>
        <p:spPr>
          <a:xfrm>
            <a:off x="785786" y="2928934"/>
            <a:ext cx="6786610" cy="2514037"/>
          </a:xfrm>
        </p:spPr>
        <p:txBody>
          <a:bodyPr/>
          <a:lstStyle/>
          <a:p>
            <a:pPr algn="l"/>
            <a:r>
              <a:rPr lang="ru-RU" dirty="0" smtClean="0"/>
              <a:t>                                          </a:t>
            </a:r>
            <a:endParaRPr lang="ru-RU" dirty="0"/>
          </a:p>
        </p:txBody>
      </p:sp>
      <p:pic>
        <p:nvPicPr>
          <p:cNvPr id="5" name="Рисунок 4" descr="http://content.foto.mail.ru/mail/arzu68/_blogs/i-7001.jpg"/>
          <p:cNvPicPr/>
          <p:nvPr/>
        </p:nvPicPr>
        <p:blipFill>
          <a:blip r:embed="rId2"/>
          <a:srcRect/>
          <a:stretch>
            <a:fillRect/>
          </a:stretch>
        </p:blipFill>
        <p:spPr bwMode="auto">
          <a:xfrm>
            <a:off x="4139952" y="2780928"/>
            <a:ext cx="3622611" cy="2876999"/>
          </a:xfrm>
          <a:prstGeom prst="rect">
            <a:avLst/>
          </a:prstGeom>
          <a:noFill/>
          <a:ln w="9525">
            <a:noFill/>
            <a:miter lim="800000"/>
            <a:headEnd/>
            <a:tailEnd/>
          </a:ln>
        </p:spPr>
      </p:pic>
      <p:pic>
        <p:nvPicPr>
          <p:cNvPr id="6" name="Рисунок 5" descr="https://im2-tub-ru.yandex.net/i?id=54c61fa2b5c9d7d711d7dddb236dc0fd&amp;n=33&amp;h=215&amp;w=321"/>
          <p:cNvPicPr/>
          <p:nvPr/>
        </p:nvPicPr>
        <p:blipFill>
          <a:blip r:embed="rId3"/>
          <a:srcRect/>
          <a:stretch>
            <a:fillRect/>
          </a:stretch>
        </p:blipFill>
        <p:spPr bwMode="auto">
          <a:xfrm>
            <a:off x="827584" y="2924944"/>
            <a:ext cx="3059430" cy="2318738"/>
          </a:xfrm>
          <a:prstGeom prst="rect">
            <a:avLst/>
          </a:prstGeom>
          <a:noFill/>
          <a:ln w="9525">
            <a:noFill/>
            <a:miter lim="800000"/>
            <a:headEnd/>
            <a:tailEnd/>
          </a:ln>
        </p:spPr>
      </p:pic>
    </p:spTree>
    <p:extLst>
      <p:ext uri="{BB962C8B-B14F-4D97-AF65-F5344CB8AC3E}">
        <p14:creationId xmlns:p14="http://schemas.microsoft.com/office/powerpoint/2010/main" val="604983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708920"/>
            <a:ext cx="7632848" cy="2372990"/>
          </a:xfrm>
        </p:spPr>
        <p:txBody>
          <a:bodyPr/>
          <a:lstStyle/>
          <a:p>
            <a:pPr algn="l"/>
            <a:r>
              <a:rPr lang="ru-RU" sz="1400" dirty="0" smtClean="0"/>
              <a:t>                                                       </a:t>
            </a:r>
            <a:endParaRPr lang="ru-RU" sz="1400" dirty="0"/>
          </a:p>
        </p:txBody>
      </p:sp>
      <p:sp>
        <p:nvSpPr>
          <p:cNvPr id="3" name="Объект 2"/>
          <p:cNvSpPr>
            <a:spLocks noGrp="1"/>
          </p:cNvSpPr>
          <p:nvPr>
            <p:ph sz="quarter" idx="13"/>
          </p:nvPr>
        </p:nvSpPr>
        <p:spPr>
          <a:xfrm>
            <a:off x="1143000" y="731520"/>
            <a:ext cx="6400800" cy="1833384"/>
          </a:xfrm>
        </p:spPr>
        <p:txBody>
          <a:bodyPr>
            <a:normAutofit fontScale="85000" lnSpcReduction="10000"/>
          </a:bodyPr>
          <a:lstStyle/>
          <a:p>
            <a:r>
              <a:rPr lang="ru-RU" sz="2400" dirty="0">
                <a:solidFill>
                  <a:srgbClr val="000000"/>
                </a:solidFill>
                <a:latin typeface="Times New Roman"/>
                <a:ea typeface="Calibri"/>
              </a:rPr>
              <a:t>Слово «батик»  - индийского происхождения и в переводе обозначает «рисование», горячим воском, акварелью  и т.д.  Таким способом изготавливали косынки, шарфы, галстуки, купоны на </a:t>
            </a:r>
            <a:r>
              <a:rPr lang="ru-RU" sz="2400" u="sng" dirty="0">
                <a:solidFill>
                  <a:srgbClr val="743399"/>
                </a:solidFill>
                <a:latin typeface="Times New Roman"/>
                <a:ea typeface="Calibri"/>
                <a:cs typeface="Times New Roman"/>
                <a:hlinkClick r:id="rId2" tooltip="Платья"/>
              </a:rPr>
              <a:t>платья</a:t>
            </a:r>
            <a:r>
              <a:rPr lang="ru-RU" sz="2400" dirty="0">
                <a:solidFill>
                  <a:srgbClr val="000000"/>
                </a:solidFill>
                <a:latin typeface="Times New Roman"/>
                <a:ea typeface="Calibri"/>
              </a:rPr>
              <a:t>, изделия для интерьера: занавеси, скатерти, салфетки, </a:t>
            </a:r>
            <a:r>
              <a:rPr lang="ru-RU" sz="2400" u="sng" dirty="0">
                <a:solidFill>
                  <a:srgbClr val="743399"/>
                </a:solidFill>
                <a:latin typeface="Times New Roman"/>
                <a:ea typeface="Calibri"/>
                <a:cs typeface="Times New Roman"/>
                <a:hlinkClick r:id="rId3" tooltip="Абажур"/>
              </a:rPr>
              <a:t>абажуры</a:t>
            </a:r>
            <a:r>
              <a:rPr lang="ru-RU" sz="2400" dirty="0">
                <a:solidFill>
                  <a:srgbClr val="000000"/>
                </a:solidFill>
                <a:latin typeface="Times New Roman"/>
                <a:ea typeface="Calibri"/>
              </a:rPr>
              <a:t>. Позднее - декоративные панно, живопись на ткани. </a:t>
            </a:r>
            <a:endParaRPr lang="ru-RU" dirty="0"/>
          </a:p>
        </p:txBody>
      </p:sp>
      <p:pic>
        <p:nvPicPr>
          <p:cNvPr id="4" name="Рисунок 3" descr="http://irenabatik.ru/wp-content/uploads/2011/03/2207220.jpg"/>
          <p:cNvPicPr/>
          <p:nvPr/>
        </p:nvPicPr>
        <p:blipFill>
          <a:blip r:embed="rId4" cstate="print"/>
          <a:srcRect/>
          <a:stretch>
            <a:fillRect/>
          </a:stretch>
        </p:blipFill>
        <p:spPr bwMode="auto">
          <a:xfrm>
            <a:off x="1331640" y="2852936"/>
            <a:ext cx="2516505" cy="2372990"/>
          </a:xfrm>
          <a:prstGeom prst="rect">
            <a:avLst/>
          </a:prstGeom>
          <a:noFill/>
          <a:ln w="9525">
            <a:noFill/>
            <a:miter lim="800000"/>
            <a:headEnd/>
            <a:tailEnd/>
          </a:ln>
        </p:spPr>
      </p:pic>
      <p:pic>
        <p:nvPicPr>
          <p:cNvPr id="5" name="Рисунок 4" descr="https://im2-tub-ru.yandex.net/i?id=f847b33de2fe15b280d34e456062da16&amp;n=33&amp;h=215&amp;w=189"/>
          <p:cNvPicPr/>
          <p:nvPr/>
        </p:nvPicPr>
        <p:blipFill>
          <a:blip r:embed="rId5"/>
          <a:srcRect/>
          <a:stretch>
            <a:fillRect/>
          </a:stretch>
        </p:blipFill>
        <p:spPr bwMode="auto">
          <a:xfrm>
            <a:off x="4788024" y="3019621"/>
            <a:ext cx="2306186" cy="2039620"/>
          </a:xfrm>
          <a:prstGeom prst="rect">
            <a:avLst/>
          </a:prstGeom>
          <a:noFill/>
          <a:ln w="9525">
            <a:noFill/>
            <a:miter lim="800000"/>
            <a:headEnd/>
            <a:tailEnd/>
          </a:ln>
        </p:spPr>
      </p:pic>
    </p:spTree>
    <p:extLst>
      <p:ext uri="{BB962C8B-B14F-4D97-AF65-F5344CB8AC3E}">
        <p14:creationId xmlns:p14="http://schemas.microsoft.com/office/powerpoint/2010/main" val="3392600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9832" y="4372168"/>
            <a:ext cx="3384376" cy="1143000"/>
          </a:xfrm>
        </p:spPr>
        <p:txBody>
          <a:bodyPr/>
          <a:lstStyle/>
          <a:p>
            <a:endParaRPr lang="ru-RU" dirty="0"/>
          </a:p>
        </p:txBody>
      </p:sp>
      <p:sp>
        <p:nvSpPr>
          <p:cNvPr id="3" name="Объект 2"/>
          <p:cNvSpPr>
            <a:spLocks noGrp="1"/>
          </p:cNvSpPr>
          <p:nvPr>
            <p:ph sz="quarter" idx="13"/>
          </p:nvPr>
        </p:nvSpPr>
        <p:spPr>
          <a:xfrm>
            <a:off x="1143000" y="731520"/>
            <a:ext cx="6400800" cy="2841496"/>
          </a:xfrm>
        </p:spPr>
        <p:txBody>
          <a:bodyPr>
            <a:normAutofit fontScale="85000" lnSpcReduction="10000"/>
          </a:bodyPr>
          <a:lstStyle/>
          <a:p>
            <a:r>
              <a:rPr lang="ru-RU" sz="2400" dirty="0">
                <a:solidFill>
                  <a:srgbClr val="000000"/>
                </a:solidFill>
                <a:latin typeface="Times New Roman"/>
                <a:ea typeface="Calibri"/>
              </a:rPr>
              <a:t>Рисовать по ткани можно различными материалами;                                                                                           - акриловыми красками,                                                                                                                                         - акварелью,                                                                                                                                                 - цветными карандашами,                                                                                                                                                                                                                                                                      - фломастерами.                                                                                                                                             Выбор материала зависит от того конечного результата, который мы хотим получить. </a:t>
            </a:r>
            <a:r>
              <a:rPr lang="ru-RU" sz="2400" dirty="0" smtClean="0">
                <a:solidFill>
                  <a:srgbClr val="000000"/>
                </a:solidFill>
                <a:latin typeface="Times New Roman"/>
                <a:ea typeface="Calibri"/>
              </a:rPr>
              <a:t>При </a:t>
            </a:r>
            <a:r>
              <a:rPr lang="ru-RU" sz="2400" dirty="0">
                <a:solidFill>
                  <a:srgbClr val="000000"/>
                </a:solidFill>
                <a:latin typeface="Times New Roman"/>
                <a:ea typeface="Calibri"/>
              </a:rPr>
              <a:t>необходимости можно сочетать различные материалы, для достижения определенно </a:t>
            </a:r>
            <a:r>
              <a:rPr lang="ru-RU" sz="2400" dirty="0" smtClean="0">
                <a:solidFill>
                  <a:srgbClr val="000000"/>
                </a:solidFill>
                <a:latin typeface="Times New Roman"/>
                <a:ea typeface="Calibri"/>
              </a:rPr>
              <a:t>эффекта.</a:t>
            </a:r>
            <a:endParaRPr lang="ru-RU" dirty="0"/>
          </a:p>
        </p:txBody>
      </p:sp>
      <p:pic>
        <p:nvPicPr>
          <p:cNvPr id="4" name="Рисунок 3" descr="C:\Users\Ирина\Desktop\Новая папка (Т,Н,В)\DSCN5048.jpg"/>
          <p:cNvPicPr/>
          <p:nvPr/>
        </p:nvPicPr>
        <p:blipFill>
          <a:blip r:embed="rId2" cstate="print"/>
          <a:srcRect/>
          <a:stretch>
            <a:fillRect/>
          </a:stretch>
        </p:blipFill>
        <p:spPr bwMode="auto">
          <a:xfrm>
            <a:off x="2843808" y="3645024"/>
            <a:ext cx="3672408" cy="2304256"/>
          </a:xfrm>
          <a:prstGeom prst="rect">
            <a:avLst/>
          </a:prstGeom>
          <a:ln>
            <a:noFill/>
          </a:ln>
          <a:effectLst>
            <a:softEdge rad="112500"/>
          </a:effectLst>
        </p:spPr>
      </p:pic>
    </p:spTree>
    <p:extLst>
      <p:ext uri="{BB962C8B-B14F-4D97-AF65-F5344CB8AC3E}">
        <p14:creationId xmlns:p14="http://schemas.microsoft.com/office/powerpoint/2010/main" val="1342794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1143000" y="731520"/>
            <a:ext cx="3346704" cy="609248"/>
          </a:xfrm>
        </p:spPr>
        <p:txBody>
          <a:bodyPr/>
          <a:lstStyle/>
          <a:p>
            <a:r>
              <a:rPr lang="ru-RU" sz="1200" dirty="0">
                <a:solidFill>
                  <a:srgbClr val="000000"/>
                </a:solidFill>
                <a:latin typeface="Times New Roman"/>
                <a:ea typeface="Calibri"/>
              </a:rPr>
              <a:t>Подбираем нужный раствор, в данном случае это луковая шелуха</a:t>
            </a:r>
            <a:endParaRPr lang="ru-RU" sz="1200" dirty="0"/>
          </a:p>
        </p:txBody>
      </p:sp>
      <p:sp>
        <p:nvSpPr>
          <p:cNvPr id="4" name="Текст 3"/>
          <p:cNvSpPr>
            <a:spLocks noGrp="1"/>
          </p:cNvSpPr>
          <p:nvPr>
            <p:ph type="body" sz="quarter" idx="3"/>
          </p:nvPr>
        </p:nvSpPr>
        <p:spPr/>
        <p:txBody>
          <a:bodyPr/>
          <a:lstStyle/>
          <a:p>
            <a:r>
              <a:rPr lang="ru-RU" sz="1200" dirty="0">
                <a:solidFill>
                  <a:srgbClr val="000000"/>
                </a:solidFill>
                <a:latin typeface="Times New Roman"/>
                <a:ea typeface="Calibri"/>
              </a:rPr>
              <a:t>Для просушивания можно подвесить или использовать наиболее быстрый способ, натянуть на основу и просушить феном</a:t>
            </a:r>
            <a:r>
              <a:rPr lang="ru-RU" sz="1200" dirty="0">
                <a:solidFill>
                  <a:srgbClr val="000000"/>
                </a:solidFill>
                <a:latin typeface="Calibri"/>
                <a:ea typeface="Calibri"/>
                <a:cs typeface="Times New Roman"/>
              </a:rPr>
              <a:t> </a:t>
            </a:r>
            <a:endParaRPr lang="ru-RU" sz="1200" dirty="0"/>
          </a:p>
        </p:txBody>
      </p:sp>
      <p:sp>
        <p:nvSpPr>
          <p:cNvPr id="6" name="Заголовок 5"/>
          <p:cNvSpPr>
            <a:spLocks noGrp="1"/>
          </p:cNvSpPr>
          <p:nvPr>
            <p:ph type="title"/>
          </p:nvPr>
        </p:nvSpPr>
        <p:spPr>
          <a:xfrm>
            <a:off x="1793289" y="3861048"/>
            <a:ext cx="6512511" cy="2232248"/>
          </a:xfrm>
        </p:spPr>
        <p:txBody>
          <a:bodyPr/>
          <a:lstStyle/>
          <a:p>
            <a:pPr marL="0" indent="0" algn="l">
              <a:lnSpc>
                <a:spcPct val="115000"/>
              </a:lnSpc>
              <a:spcAft>
                <a:spcPts val="1000"/>
              </a:spcAft>
              <a:buNone/>
            </a:pPr>
            <a:r>
              <a:rPr lang="ru-RU" sz="1400" dirty="0">
                <a:solidFill>
                  <a:srgbClr val="000000"/>
                </a:solidFill>
                <a:effectLst/>
                <a:latin typeface="Times New Roman"/>
                <a:ea typeface="Calibri"/>
                <a:cs typeface="Times New Roman"/>
              </a:rPr>
              <a:t>Эксперименты по окраске </a:t>
            </a:r>
            <a:r>
              <a:rPr lang="ru-RU" sz="1400" dirty="0" smtClean="0">
                <a:solidFill>
                  <a:srgbClr val="000000"/>
                </a:solidFill>
                <a:effectLst/>
                <a:latin typeface="Times New Roman"/>
                <a:ea typeface="Calibri"/>
                <a:cs typeface="Times New Roman"/>
              </a:rPr>
              <a:t>ткани.                                                                                                      </a:t>
            </a:r>
            <a:r>
              <a:rPr lang="ru-RU" sz="4000" dirty="0" smtClean="0">
                <a:solidFill>
                  <a:srgbClr val="000000"/>
                </a:solidFill>
                <a:effectLst/>
                <a:latin typeface="Times New Roman"/>
                <a:ea typeface="Calibri"/>
                <a:cs typeface="Times New Roman"/>
              </a:rPr>
              <a:t> </a:t>
            </a:r>
            <a:r>
              <a:rPr lang="ru-RU" sz="1400" dirty="0">
                <a:solidFill>
                  <a:srgbClr val="000000"/>
                </a:solidFill>
                <a:effectLst/>
                <a:latin typeface="Times New Roman"/>
                <a:ea typeface="Calibri"/>
                <a:cs typeface="Times New Roman"/>
              </a:rPr>
              <a:t>1.Методы </a:t>
            </a:r>
            <a:r>
              <a:rPr lang="ru-RU" sz="1400" dirty="0" err="1">
                <a:solidFill>
                  <a:srgbClr val="000000"/>
                </a:solidFill>
                <a:effectLst/>
                <a:latin typeface="Times New Roman"/>
                <a:ea typeface="Calibri"/>
                <a:cs typeface="Times New Roman"/>
              </a:rPr>
              <a:t>состаривания</a:t>
            </a:r>
            <a:r>
              <a:rPr lang="ru-RU" sz="1400" dirty="0">
                <a:solidFill>
                  <a:srgbClr val="000000"/>
                </a:solidFill>
                <a:effectLst/>
                <a:latin typeface="Times New Roman"/>
                <a:ea typeface="Calibri"/>
                <a:cs typeface="Times New Roman"/>
              </a:rPr>
              <a:t> </a:t>
            </a:r>
            <a:r>
              <a:rPr lang="ru-RU" sz="1400" dirty="0" smtClean="0">
                <a:solidFill>
                  <a:srgbClr val="000000"/>
                </a:solidFill>
                <a:effectLst/>
                <a:latin typeface="Times New Roman"/>
                <a:ea typeface="Calibri"/>
                <a:cs typeface="Times New Roman"/>
              </a:rPr>
              <a:t> ткани.  </a:t>
            </a:r>
            <a:r>
              <a:rPr lang="ru-RU" sz="1400" dirty="0" smtClean="0">
                <a:solidFill>
                  <a:srgbClr val="000000"/>
                </a:solidFill>
                <a:effectLst/>
                <a:latin typeface="Times New Roman"/>
                <a:ea typeface="Calibri"/>
              </a:rPr>
              <a:t>Этот </a:t>
            </a:r>
            <a:r>
              <a:rPr lang="ru-RU" sz="1400" dirty="0">
                <a:solidFill>
                  <a:srgbClr val="000000"/>
                </a:solidFill>
                <a:effectLst/>
                <a:latin typeface="Times New Roman"/>
                <a:ea typeface="Calibri"/>
              </a:rPr>
              <a:t>метод позволяет получить слегка состаренный, очень модный сейчас </a:t>
            </a:r>
            <a:r>
              <a:rPr lang="ru-RU" sz="1400" dirty="0" err="1">
                <a:solidFill>
                  <a:srgbClr val="000000"/>
                </a:solidFill>
                <a:effectLst/>
                <a:latin typeface="Times New Roman"/>
                <a:ea typeface="Calibri"/>
              </a:rPr>
              <a:t>винтажный</a:t>
            </a:r>
            <a:r>
              <a:rPr lang="ru-RU" sz="1400" dirty="0">
                <a:solidFill>
                  <a:srgbClr val="000000"/>
                </a:solidFill>
                <a:effectLst/>
                <a:latin typeface="Times New Roman"/>
                <a:ea typeface="Calibri"/>
              </a:rPr>
              <a:t> оттенок ткани. В качестве красителя подойдет обычный чай, кофе, марганцовка, йод и даже луковая шелуха. В зависимости от способа окрашивания, насыщенности раствора и времени выдержки получиться различный результат.                                                                                                                                                               </a:t>
            </a:r>
            <a:r>
              <a:rPr lang="ru-RU" sz="1400" i="1" dirty="0">
                <a:solidFill>
                  <a:srgbClr val="000000"/>
                </a:solidFill>
                <a:effectLst/>
                <a:latin typeface="Times New Roman"/>
                <a:ea typeface="Calibri"/>
              </a:rPr>
              <a:t>Метод погружения</a:t>
            </a:r>
            <a:r>
              <a:rPr lang="ru-RU" sz="1400" dirty="0">
                <a:solidFill>
                  <a:srgbClr val="000000"/>
                </a:solidFill>
                <a:effectLst/>
                <a:latin typeface="Times New Roman"/>
                <a:ea typeface="Calibri"/>
              </a:rPr>
              <a:t>. </a:t>
            </a:r>
            <a:endParaRPr lang="ru-RU" sz="1400" dirty="0"/>
          </a:p>
        </p:txBody>
      </p:sp>
      <p:pic>
        <p:nvPicPr>
          <p:cNvPr id="7" name="Объект 6" descr="C:\Users\Ирина\Desktop\Новая папка (Т,Н,В)\DSCN5065.jpg"/>
          <p:cNvPicPr>
            <a:picLocks noGrp="1"/>
          </p:cNvPicPr>
          <p:nvPr>
            <p:ph sz="half" idx="2"/>
          </p:nvPr>
        </p:nvPicPr>
        <p:blipFill>
          <a:blip r:embed="rId2" cstate="print"/>
          <a:srcRect/>
          <a:stretch>
            <a:fillRect/>
          </a:stretch>
        </p:blipFill>
        <p:spPr bwMode="auto">
          <a:xfrm>
            <a:off x="1403648" y="1844824"/>
            <a:ext cx="2405623" cy="22207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Объект 7" descr="C:\Users\Ирина\Desktop\Новая папка (Т,Н,В)\DSCN5067.jpg"/>
          <p:cNvPicPr>
            <a:picLocks noGrp="1"/>
          </p:cNvPicPr>
          <p:nvPr>
            <p:ph sz="quarter" idx="4"/>
          </p:nvPr>
        </p:nvPicPr>
        <p:blipFill>
          <a:blip r:embed="rId3" cstate="print"/>
          <a:srcRect/>
          <a:stretch>
            <a:fillRect/>
          </a:stretch>
        </p:blipFill>
        <p:spPr bwMode="auto">
          <a:xfrm>
            <a:off x="5004048" y="1988840"/>
            <a:ext cx="2369918" cy="20771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73409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1143000" y="548680"/>
            <a:ext cx="3346704" cy="822602"/>
          </a:xfrm>
        </p:spPr>
        <p:txBody>
          <a:bodyPr/>
          <a:lstStyle/>
          <a:p>
            <a:r>
              <a:rPr lang="ru-RU" sz="1200" dirty="0">
                <a:solidFill>
                  <a:srgbClr val="000000"/>
                </a:solidFill>
                <a:latin typeface="Times New Roman"/>
                <a:ea typeface="Calibri"/>
              </a:rPr>
              <a:t>2 .Мраморный эффект                                                                                                                                                                                                             Изо всех средств, для окрашивания тканей – чай наиболее благодатный</a:t>
            </a:r>
            <a:r>
              <a:rPr lang="ru-RU" dirty="0">
                <a:solidFill>
                  <a:srgbClr val="000000"/>
                </a:solidFill>
                <a:latin typeface="Times New Roman"/>
                <a:ea typeface="Calibri"/>
              </a:rPr>
              <a:t>. </a:t>
            </a:r>
            <a:endParaRPr lang="ru-RU" dirty="0"/>
          </a:p>
        </p:txBody>
      </p:sp>
      <p:sp>
        <p:nvSpPr>
          <p:cNvPr id="4" name="Текст 3"/>
          <p:cNvSpPr>
            <a:spLocks noGrp="1"/>
          </p:cNvSpPr>
          <p:nvPr>
            <p:ph type="body" sz="quarter" idx="3"/>
          </p:nvPr>
        </p:nvSpPr>
        <p:spPr/>
        <p:txBody>
          <a:bodyPr/>
          <a:lstStyle/>
          <a:p>
            <a:r>
              <a:rPr lang="ru-RU" sz="1200" dirty="0">
                <a:solidFill>
                  <a:srgbClr val="000000"/>
                </a:solidFill>
                <a:latin typeface="Times New Roman"/>
                <a:ea typeface="Calibri"/>
              </a:rPr>
              <a:t>Просушиваем ткань при помощи обычной соли, для придания мраморного оттенка натягивая на пяльцах. </a:t>
            </a:r>
            <a:endParaRPr lang="ru-RU" sz="1200" dirty="0"/>
          </a:p>
        </p:txBody>
      </p:sp>
      <p:sp>
        <p:nvSpPr>
          <p:cNvPr id="6" name="Заголовок 5"/>
          <p:cNvSpPr>
            <a:spLocks noGrp="1"/>
          </p:cNvSpPr>
          <p:nvPr>
            <p:ph type="title"/>
          </p:nvPr>
        </p:nvSpPr>
        <p:spPr/>
        <p:txBody>
          <a:bodyPr/>
          <a:lstStyle/>
          <a:p>
            <a:pPr algn="l"/>
            <a:r>
              <a:rPr lang="ru-RU" sz="1400" dirty="0">
                <a:solidFill>
                  <a:srgbClr val="000000"/>
                </a:solidFill>
                <a:effectLst/>
                <a:latin typeface="Times New Roman"/>
                <a:ea typeface="Calibri"/>
              </a:rPr>
              <a:t>Эксперименты с разными марками чая  дают разные оттенки и густоту цвета при одних и тех же условиях настоя. Более горячий чай даст более насыщенный цвет, менее горячий – наоборот</a:t>
            </a:r>
            <a:r>
              <a:rPr lang="ru-RU" sz="1200" dirty="0">
                <a:solidFill>
                  <a:srgbClr val="000000"/>
                </a:solidFill>
                <a:effectLst/>
                <a:latin typeface="Times New Roman"/>
                <a:ea typeface="Calibri"/>
              </a:rPr>
              <a:t>. </a:t>
            </a:r>
            <a:endParaRPr lang="ru-RU" sz="1200" dirty="0"/>
          </a:p>
        </p:txBody>
      </p:sp>
      <p:pic>
        <p:nvPicPr>
          <p:cNvPr id="7" name="Объект 6" descr="C:\Users\Ирина\Desktop\Новая папка (Т,Н,В)\DSCN5062.jpg"/>
          <p:cNvPicPr>
            <a:picLocks noGrp="1"/>
          </p:cNvPicPr>
          <p:nvPr>
            <p:ph sz="half" idx="2"/>
          </p:nvPr>
        </p:nvPicPr>
        <p:blipFill>
          <a:blip r:embed="rId2" cstate="print"/>
          <a:srcRect/>
          <a:stretch>
            <a:fillRect/>
          </a:stretch>
        </p:blipFill>
        <p:spPr bwMode="auto">
          <a:xfrm>
            <a:off x="1331640" y="1556792"/>
            <a:ext cx="2514310" cy="1977675"/>
          </a:xfrm>
          <a:prstGeom prst="rect">
            <a:avLst/>
          </a:prstGeom>
          <a:ln>
            <a:noFill/>
          </a:ln>
          <a:effectLst>
            <a:outerShdw blurRad="190500" algn="tl" rotWithShape="0">
              <a:srgbClr val="000000">
                <a:alpha val="70000"/>
              </a:srgbClr>
            </a:outerShdw>
          </a:effectLst>
        </p:spPr>
      </p:pic>
      <p:pic>
        <p:nvPicPr>
          <p:cNvPr id="8" name="Объект 7" descr="C:\Users\Ирина\Desktop\Новая папка (Т,Н,В)\DSCN5064.jpg"/>
          <p:cNvPicPr>
            <a:picLocks noGrp="1"/>
          </p:cNvPicPr>
          <p:nvPr>
            <p:ph sz="quarter" idx="4"/>
          </p:nvPr>
        </p:nvPicPr>
        <p:blipFill>
          <a:blip r:embed="rId3" cstate="print"/>
          <a:srcRect/>
          <a:stretch>
            <a:fillRect/>
          </a:stretch>
        </p:blipFill>
        <p:spPr bwMode="auto">
          <a:xfrm>
            <a:off x="4788024" y="1700808"/>
            <a:ext cx="2470292" cy="20460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34214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pPr algn="l"/>
            <a:r>
              <a:rPr lang="ru-RU" sz="1400" i="1" dirty="0">
                <a:solidFill>
                  <a:srgbClr val="000000"/>
                </a:solidFill>
                <a:latin typeface="Times New Roman"/>
                <a:ea typeface="Calibri"/>
              </a:rPr>
              <a:t>3.</a:t>
            </a:r>
            <a:r>
              <a:rPr lang="ru-RU" sz="1400" dirty="0">
                <a:solidFill>
                  <a:srgbClr val="000000"/>
                </a:solidFill>
                <a:latin typeface="Times New Roman"/>
                <a:ea typeface="Calibri"/>
              </a:rPr>
              <a:t>Окрашивание кистью.                                                                                                                                                    </a:t>
            </a:r>
            <a:r>
              <a:rPr lang="ru-RU" sz="1400" b="0" dirty="0">
                <a:solidFill>
                  <a:srgbClr val="000000"/>
                </a:solidFill>
                <a:latin typeface="Times New Roman"/>
                <a:ea typeface="Calibri"/>
              </a:rPr>
              <a:t>Этот метод используется для создания эффекта пятен</a:t>
            </a:r>
            <a:r>
              <a:rPr lang="ru-RU" sz="1400" dirty="0">
                <a:solidFill>
                  <a:srgbClr val="000000"/>
                </a:solidFill>
                <a:latin typeface="Times New Roman"/>
                <a:ea typeface="Calibri"/>
              </a:rPr>
              <a:t>. </a:t>
            </a:r>
            <a:endParaRPr lang="ru-RU" sz="1400" dirty="0"/>
          </a:p>
        </p:txBody>
      </p:sp>
      <p:sp>
        <p:nvSpPr>
          <p:cNvPr id="4" name="Текст 3"/>
          <p:cNvSpPr>
            <a:spLocks noGrp="1"/>
          </p:cNvSpPr>
          <p:nvPr>
            <p:ph type="body" sz="quarter" idx="3"/>
          </p:nvPr>
        </p:nvSpPr>
        <p:spPr>
          <a:xfrm>
            <a:off x="4647302" y="620688"/>
            <a:ext cx="3346704" cy="1080120"/>
          </a:xfrm>
        </p:spPr>
        <p:txBody>
          <a:bodyPr/>
          <a:lstStyle/>
          <a:p>
            <a:pPr>
              <a:lnSpc>
                <a:spcPct val="115000"/>
              </a:lnSpc>
              <a:spcAft>
                <a:spcPts val="1000"/>
              </a:spcAft>
            </a:pPr>
            <a:r>
              <a:rPr lang="ru-RU" sz="1400" dirty="0" smtClean="0">
                <a:solidFill>
                  <a:srgbClr val="000000"/>
                </a:solidFill>
                <a:latin typeface="Times New Roman"/>
                <a:ea typeface="Calibri"/>
              </a:rPr>
              <a:t> </a:t>
            </a:r>
            <a:r>
              <a:rPr lang="ru-RU" sz="1400" b="0" dirty="0" smtClean="0">
                <a:solidFill>
                  <a:srgbClr val="000000"/>
                </a:solidFill>
                <a:latin typeface="Times New Roman"/>
                <a:ea typeface="Calibri"/>
              </a:rPr>
              <a:t>Рисуем </a:t>
            </a:r>
            <a:r>
              <a:rPr lang="ru-RU" sz="1400" b="0" dirty="0">
                <a:solidFill>
                  <a:srgbClr val="000000"/>
                </a:solidFill>
                <a:latin typeface="Times New Roman"/>
                <a:ea typeface="Calibri"/>
              </a:rPr>
              <a:t>фон. </a:t>
            </a:r>
            <a:r>
              <a:rPr lang="ru-RU" sz="1400" b="0" dirty="0">
                <a:solidFill>
                  <a:srgbClr val="000000"/>
                </a:solidFill>
                <a:latin typeface="Times New Roman"/>
                <a:ea typeface="Calibri"/>
                <a:cs typeface="Times New Roman"/>
              </a:rPr>
              <a:t>Наносим краску на ткань с помощью кисти, и тут же окунаем кисточку в чистую воду и как бы размываем чёткие границы краски</a:t>
            </a:r>
            <a:r>
              <a:rPr lang="ru-RU" sz="1200" b="0" dirty="0">
                <a:solidFill>
                  <a:srgbClr val="000000"/>
                </a:solidFill>
                <a:latin typeface="Times New Roman"/>
                <a:ea typeface="Calibri"/>
                <a:cs typeface="Times New Roman"/>
              </a:rPr>
              <a:t>.</a:t>
            </a:r>
            <a:endParaRPr lang="ru-RU" sz="1050" b="0" dirty="0">
              <a:latin typeface="Calibri"/>
              <a:ea typeface="Calibri"/>
              <a:cs typeface="Times New Roman"/>
            </a:endParaRPr>
          </a:p>
        </p:txBody>
      </p:sp>
      <p:sp>
        <p:nvSpPr>
          <p:cNvPr id="6" name="Заголовок 5"/>
          <p:cNvSpPr>
            <a:spLocks noGrp="1"/>
          </p:cNvSpPr>
          <p:nvPr>
            <p:ph type="title"/>
          </p:nvPr>
        </p:nvSpPr>
        <p:spPr/>
        <p:txBody>
          <a:bodyPr/>
          <a:lstStyle/>
          <a:p>
            <a:pPr algn="l"/>
            <a:r>
              <a:rPr lang="ru-RU" sz="1600" b="0" dirty="0">
                <a:solidFill>
                  <a:srgbClr val="000000"/>
                </a:solidFill>
                <a:effectLst/>
                <a:latin typeface="Times New Roman"/>
                <a:ea typeface="Calibri"/>
              </a:rPr>
              <a:t>Мы, использовали наиболее простой способ </a:t>
            </a:r>
            <a:r>
              <a:rPr lang="ru-RU" sz="1600" b="0" dirty="0" err="1">
                <a:solidFill>
                  <a:srgbClr val="000000"/>
                </a:solidFill>
                <a:effectLst/>
                <a:latin typeface="Times New Roman"/>
                <a:ea typeface="Calibri"/>
              </a:rPr>
              <a:t>тонирования</a:t>
            </a:r>
            <a:r>
              <a:rPr lang="ru-RU" sz="1600" b="0" dirty="0">
                <a:solidFill>
                  <a:srgbClr val="000000"/>
                </a:solidFill>
                <a:effectLst/>
                <a:latin typeface="Times New Roman"/>
                <a:ea typeface="Calibri"/>
              </a:rPr>
              <a:t> ткани акриловыми красками. </a:t>
            </a:r>
            <a:r>
              <a:rPr lang="ru-RU" sz="1600" b="0" dirty="0" smtClean="0">
                <a:solidFill>
                  <a:srgbClr val="000000"/>
                </a:solidFill>
                <a:effectLst/>
                <a:latin typeface="Times New Roman"/>
                <a:ea typeface="Calibri"/>
              </a:rPr>
              <a:t>Натянули </a:t>
            </a:r>
            <a:r>
              <a:rPr lang="ru-RU" sz="1600" b="0" dirty="0">
                <a:solidFill>
                  <a:srgbClr val="000000"/>
                </a:solidFill>
                <a:effectLst/>
                <a:latin typeface="Times New Roman"/>
                <a:ea typeface="Calibri"/>
              </a:rPr>
              <a:t>влажную ткань на рамку, </a:t>
            </a:r>
            <a:r>
              <a:rPr lang="ru-RU" sz="1600" b="0" dirty="0" smtClean="0">
                <a:solidFill>
                  <a:srgbClr val="000000"/>
                </a:solidFill>
                <a:effectLst/>
                <a:latin typeface="Times New Roman"/>
                <a:ea typeface="Calibri"/>
              </a:rPr>
              <a:t>закрепили  </a:t>
            </a:r>
            <a:r>
              <a:rPr lang="ru-RU" sz="1600" b="0" dirty="0">
                <a:solidFill>
                  <a:srgbClr val="000000"/>
                </a:solidFill>
                <a:effectLst/>
                <a:latin typeface="Times New Roman"/>
                <a:ea typeface="Calibri"/>
              </a:rPr>
              <a:t>и вновь </a:t>
            </a:r>
            <a:r>
              <a:rPr lang="ru-RU" sz="1600" b="0" dirty="0" smtClean="0">
                <a:solidFill>
                  <a:srgbClr val="000000"/>
                </a:solidFill>
                <a:effectLst/>
                <a:latin typeface="Times New Roman"/>
                <a:ea typeface="Calibri"/>
              </a:rPr>
              <a:t>увлажнили </a:t>
            </a:r>
            <a:r>
              <a:rPr lang="ru-RU" sz="1600" b="0" dirty="0" err="1" smtClean="0">
                <a:solidFill>
                  <a:srgbClr val="000000"/>
                </a:solidFill>
                <a:effectLst/>
                <a:latin typeface="Times New Roman"/>
                <a:ea typeface="Calibri"/>
              </a:rPr>
              <a:t>пульвилизатором</a:t>
            </a:r>
            <a:r>
              <a:rPr lang="ru-RU" sz="1600" b="0" dirty="0" smtClean="0">
                <a:solidFill>
                  <a:srgbClr val="000000"/>
                </a:solidFill>
                <a:effectLst/>
                <a:latin typeface="Times New Roman"/>
                <a:ea typeface="Calibri"/>
              </a:rPr>
              <a:t>.</a:t>
            </a:r>
            <a:endParaRPr lang="ru-RU" sz="1600" b="0" dirty="0"/>
          </a:p>
        </p:txBody>
      </p:sp>
      <p:pic>
        <p:nvPicPr>
          <p:cNvPr id="7" name="Объект 6" descr="C:\Users\Ирина\Desktop\Новая папка (Т,Н,В)\DSCN5052.jpg"/>
          <p:cNvPicPr>
            <a:picLocks noGrp="1"/>
          </p:cNvPicPr>
          <p:nvPr>
            <p:ph sz="half" idx="2"/>
          </p:nvPr>
        </p:nvPicPr>
        <p:blipFill>
          <a:blip r:embed="rId2" cstate="print"/>
          <a:srcRect/>
          <a:stretch>
            <a:fillRect/>
          </a:stretch>
        </p:blipFill>
        <p:spPr bwMode="auto">
          <a:xfrm>
            <a:off x="1115616" y="1892704"/>
            <a:ext cx="2886197" cy="1896336"/>
          </a:xfrm>
          <a:prstGeom prst="rect">
            <a:avLst/>
          </a:prstGeom>
          <a:ln>
            <a:noFill/>
          </a:ln>
          <a:effectLst>
            <a:softEdge rad="112500"/>
          </a:effectLst>
        </p:spPr>
      </p:pic>
      <p:pic>
        <p:nvPicPr>
          <p:cNvPr id="8" name="Объект 7" descr="C:\Users\Ирина\Desktop\Новая папка (Т,Н,В)\DSCN5054.jpg"/>
          <p:cNvPicPr>
            <a:picLocks noGrp="1"/>
          </p:cNvPicPr>
          <p:nvPr>
            <p:ph sz="quarter" idx="4"/>
          </p:nvPr>
        </p:nvPicPr>
        <p:blipFill>
          <a:blip r:embed="rId3" cstate="print"/>
          <a:srcRect/>
          <a:stretch>
            <a:fillRect/>
          </a:stretch>
        </p:blipFill>
        <p:spPr bwMode="auto">
          <a:xfrm>
            <a:off x="4716016" y="1893195"/>
            <a:ext cx="2770172" cy="2111869"/>
          </a:xfrm>
          <a:prstGeom prst="rect">
            <a:avLst/>
          </a:prstGeom>
          <a:ln>
            <a:noFill/>
          </a:ln>
          <a:effectLst>
            <a:softEdge rad="112500"/>
          </a:effectLst>
        </p:spPr>
      </p:pic>
    </p:spTree>
    <p:extLst>
      <p:ext uri="{BB962C8B-B14F-4D97-AF65-F5344CB8AC3E}">
        <p14:creationId xmlns:p14="http://schemas.microsoft.com/office/powerpoint/2010/main" val="2148982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182</TotalTime>
  <Words>739</Words>
  <Application>Microsoft Office PowerPoint</Application>
  <PresentationFormat>Экран (4:3)</PresentationFormat>
  <Paragraphs>39</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Воздушный поток</vt:lpstr>
      <vt:lpstr>Муниципальный фестиваль                                                                                                исследовательских, творческих и проектных работ среди воспитанников дошкольных образовательных учреждений  Фировского района                                                       « Мечтай! Исследуй! Размышляй! </vt:lpstr>
      <vt:lpstr>Презентация PowerPoint</vt:lpstr>
      <vt:lpstr>                                                                                                                                                                                                                                                                                       </vt:lpstr>
      <vt:lpstr>В Индии оно широко распространено и по сей день под названием , бандхини, что означает "обвяжи-окрась". Рисунок состоит из множества белых и цветных точек,  ткани дополняют вышивкой бисером,  жемчужинами и раковинами. </vt:lpstr>
      <vt:lpstr>                                                       </vt:lpstr>
      <vt:lpstr>Презентация PowerPoint</vt:lpstr>
      <vt:lpstr>Эксперименты по окраске ткани.                                                                                                       1.Методы состаривания  ткани.  Этот метод позволяет получить слегка состаренный, очень модный сейчас винтажный оттенок ткани. В качестве красителя подойдет обычный чай, кофе, марганцовка, йод и даже луковая шелуха. В зависимости от способа окрашивания, насыщенности раствора и времени выдержки получиться различный результат.                                                                                                                                                               Метод погружения. </vt:lpstr>
      <vt:lpstr>Эксперименты с разными марками чая  дают разные оттенки и густоту цвета при одних и тех же условиях настоя. Более горячий чай даст более насыщенный цвет, менее горячий – наоборот. </vt:lpstr>
      <vt:lpstr>Мы, использовали наиболее простой способ тонирования ткани акриловыми красками. Натянули влажную ткань на рамку, закрепили  и вновь увлажнили пульвилизатором.</vt:lpstr>
      <vt:lpstr>Презентация PowerPoint</vt:lpstr>
      <vt:lpstr>Роспись по мраморному фону;                                                                                                                                      Рисуем по сухой ткани. Рисуем насыщенно, потому что при высыхании краска бледнеет. </vt:lpstr>
      <vt:lpstr>Сухой способ; Развели краску на палитре и нанесли рисунок при помощи кисти. Затем высушили при помощи фена. И с помощью веерной и тонкой кистей прорисовали тонкие линии.   </vt:lpstr>
      <vt:lpstr>Презентация PowerPoint</vt:lpstr>
      <vt:lpstr>Заключение Выполняя эту работу,  узнали, что есть различные способы окраски ткани. Научились наносить рисунок на ткань различными способами.   И сделали выводы, что для достижения нужного эффекта можно использовать любые материалы:  цветные карандаши , акриловые краски, фломастеры.                                                           Затем мы поделились своими знаниями с детьми нашей группы, и закрепили эти знания,  делая очень яркие и красивые картины.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Муниципальный фестиваль                                                                                                исследовательских, творческих и проектных работ среди воспитанников дошкольных образовательных учреждений Фировского района                                                       « Мечтай! Исследуй! Размышляй!</dc:title>
  <dc:creator>Пользователь</dc:creator>
  <cp:lastModifiedBy>Пользователь</cp:lastModifiedBy>
  <cp:revision>19</cp:revision>
  <dcterms:created xsi:type="dcterms:W3CDTF">2017-03-14T10:25:33Z</dcterms:created>
  <dcterms:modified xsi:type="dcterms:W3CDTF">2017-03-15T05:03:05Z</dcterms:modified>
</cp:coreProperties>
</file>